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  <Override PartName="/ppt/charts/colors8.xml" ContentType="application/vnd.ms-office.chartcolorstyle+xml"/>
  <Override PartName="/ppt/charts/style8.xml" ContentType="application/vnd.ms-office.chartstyle+xml"/>
  <Override PartName="/ppt/charts/colors9.xml" ContentType="application/vnd.ms-office.chartcolorstyle+xml"/>
  <Override PartName="/ppt/charts/style9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707" r:id="rId2"/>
    <p:sldId id="748" r:id="rId3"/>
    <p:sldId id="749" r:id="rId4"/>
    <p:sldId id="708" r:id="rId5"/>
    <p:sldId id="709" r:id="rId6"/>
    <p:sldId id="710" r:id="rId7"/>
    <p:sldId id="711" r:id="rId8"/>
    <p:sldId id="712" r:id="rId9"/>
    <p:sldId id="713" r:id="rId10"/>
    <p:sldId id="737" r:id="rId11"/>
    <p:sldId id="717" r:id="rId12"/>
    <p:sldId id="738" r:id="rId13"/>
    <p:sldId id="718" r:id="rId14"/>
    <p:sldId id="736" r:id="rId15"/>
    <p:sldId id="721" r:id="rId16"/>
    <p:sldId id="740" r:id="rId17"/>
    <p:sldId id="723" r:id="rId18"/>
    <p:sldId id="747" r:id="rId19"/>
    <p:sldId id="720" r:id="rId20"/>
    <p:sldId id="722" r:id="rId21"/>
    <p:sldId id="739" r:id="rId22"/>
    <p:sldId id="724" r:id="rId23"/>
    <p:sldId id="741" r:id="rId24"/>
    <p:sldId id="742" r:id="rId25"/>
    <p:sldId id="744" r:id="rId26"/>
    <p:sldId id="746" r:id="rId27"/>
    <p:sldId id="731" r:id="rId28"/>
    <p:sldId id="730" r:id="rId29"/>
  </p:sldIdLst>
  <p:sldSz cx="12192000" cy="6858000"/>
  <p:notesSz cx="6797675" cy="99266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ano Oliva Patricio" initials="LOP" lastIdx="31" clrIdx="0">
    <p:extLst/>
  </p:cmAuthor>
  <p:cmAuthor id="2" name="Narlon Gutierre Nogueira - MPS" initials="NGN-M" lastIdx="7" clrIdx="1">
    <p:extLst/>
  </p:cmAuthor>
  <p:cmAuthor id="3" name="Emanuel  de Araujo Dantas - MPS" initials="EdAD-M" lastIdx="20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7125"/>
    <a:srgbClr val="2713BF"/>
    <a:srgbClr val="E29D7E"/>
    <a:srgbClr val="DEF070"/>
    <a:srgbClr val="3333CC"/>
    <a:srgbClr val="126A9B"/>
    <a:srgbClr val="4D71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8" autoAdjust="0"/>
    <p:restoredTop sz="91741" autoAdjust="0"/>
  </p:normalViewPr>
  <p:slideViewPr>
    <p:cSldViewPr>
      <p:cViewPr varScale="1">
        <p:scale>
          <a:sx n="80" d="100"/>
          <a:sy n="80" d="100"/>
        </p:scale>
        <p:origin x="-492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2658"/>
    </p:cViewPr>
  </p:sorterViewPr>
  <p:notesViewPr>
    <p:cSldViewPr>
      <p:cViewPr varScale="1">
        <p:scale>
          <a:sx n="50" d="100"/>
          <a:sy n="50" d="100"/>
        </p:scale>
        <p:origin x="2880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E:\Trabalho\MFazenda\Cobertura%20Previdenci&#225;ria\Cobertura%20PNADC%202017-3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\\piau\sps\cgep\Andrei\Cobertura%20Previdenci&#225;ria\Cobertura%20PNADC%202016-5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E:\Trabalho\MFazenda\Cobertura%20Previdenci&#225;ria\Cobertura%20PNADC%202017-3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E:\PENN\Trabalho\MFazenda\Cobertura%20Previdenci&#225;ria\Cobertura%20PNADC%202016-5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file:///E:\PENN\Trabalho\MFazenda\Cobertura%20Previdenci&#225;ria\Cobertura%20PNADC%202016-5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file:///E:\PENN\Trabalho\MFazenda\Cobertura%20Previdenci&#225;ria\Cobertura%20PNADC%202016-5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oleObject" Target="file:///E:\Cobertura%20PNADC%202016-5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openxmlformats.org/officeDocument/2006/relationships/chartUserShapes" Target="../drawings/drawing1.xml"/><Relationship Id="rId1" Type="http://schemas.openxmlformats.org/officeDocument/2006/relationships/oleObject" Target="file:///E:\PENN\Trabalho\MFazenda\Cobertura%20Previdenci&#225;ria\Cobertura%20PNADC%202016-5.xlsx" TargetMode="External"/><Relationship Id="rId4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oleObject" Target="file:///E:\PENN\Trabalho\MFazenda\Cobertura%20Previdenci&#225;ria\Cobertura%20PNADC%202016-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Pt>
            <c:idx val="18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C6E-4C49-A730-76962676960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UF!$K$3:$K$30</c:f>
              <c:strCache>
                <c:ptCount val="28"/>
                <c:pt idx="0">
                  <c:v>MA</c:v>
                </c:pt>
                <c:pt idx="1">
                  <c:v>PA</c:v>
                </c:pt>
                <c:pt idx="2">
                  <c:v>CE</c:v>
                </c:pt>
                <c:pt idx="3">
                  <c:v>AP</c:v>
                </c:pt>
                <c:pt idx="4">
                  <c:v>PI</c:v>
                </c:pt>
                <c:pt idx="5">
                  <c:v>PB</c:v>
                </c:pt>
                <c:pt idx="6">
                  <c:v>PE</c:v>
                </c:pt>
                <c:pt idx="7">
                  <c:v>BA</c:v>
                </c:pt>
                <c:pt idx="8">
                  <c:v>AM</c:v>
                </c:pt>
                <c:pt idx="9">
                  <c:v>SE</c:v>
                </c:pt>
                <c:pt idx="10">
                  <c:v>AC</c:v>
                </c:pt>
                <c:pt idx="11">
                  <c:v>RN</c:v>
                </c:pt>
                <c:pt idx="12">
                  <c:v>AL</c:v>
                </c:pt>
                <c:pt idx="13">
                  <c:v>RR</c:v>
                </c:pt>
                <c:pt idx="14">
                  <c:v>TO</c:v>
                </c:pt>
                <c:pt idx="15">
                  <c:v>GO</c:v>
                </c:pt>
                <c:pt idx="16">
                  <c:v>RO</c:v>
                </c:pt>
                <c:pt idx="17">
                  <c:v>MS</c:v>
                </c:pt>
                <c:pt idx="18">
                  <c:v>BR</c:v>
                </c:pt>
                <c:pt idx="19">
                  <c:v>MT</c:v>
                </c:pt>
                <c:pt idx="20">
                  <c:v>MG</c:v>
                </c:pt>
                <c:pt idx="21">
                  <c:v>RJ</c:v>
                </c:pt>
                <c:pt idx="22">
                  <c:v>ES</c:v>
                </c:pt>
                <c:pt idx="23">
                  <c:v>PR</c:v>
                </c:pt>
                <c:pt idx="24">
                  <c:v>DF</c:v>
                </c:pt>
                <c:pt idx="25">
                  <c:v>SP</c:v>
                </c:pt>
                <c:pt idx="26">
                  <c:v>RS</c:v>
                </c:pt>
                <c:pt idx="27">
                  <c:v>SC</c:v>
                </c:pt>
              </c:strCache>
            </c:strRef>
          </c:cat>
          <c:val>
            <c:numRef>
              <c:f>UF!$L$3:$L$30</c:f>
              <c:numCache>
                <c:formatCode>0.0</c:formatCode>
                <c:ptCount val="28"/>
                <c:pt idx="0">
                  <c:v>51.676965085073434</c:v>
                </c:pt>
                <c:pt idx="1">
                  <c:v>54.567592627842586</c:v>
                </c:pt>
                <c:pt idx="2">
                  <c:v>56.475852327881036</c:v>
                </c:pt>
                <c:pt idx="3">
                  <c:v>57.626313288633128</c:v>
                </c:pt>
                <c:pt idx="4">
                  <c:v>57.747623147443925</c:v>
                </c:pt>
                <c:pt idx="5">
                  <c:v>59.358194131692535</c:v>
                </c:pt>
                <c:pt idx="6">
                  <c:v>59.889459509066867</c:v>
                </c:pt>
                <c:pt idx="7">
                  <c:v>60.338859300741134</c:v>
                </c:pt>
                <c:pt idx="8">
                  <c:v>61.082046148511857</c:v>
                </c:pt>
                <c:pt idx="9">
                  <c:v>61.461970138370006</c:v>
                </c:pt>
                <c:pt idx="10">
                  <c:v>61.551571413386242</c:v>
                </c:pt>
                <c:pt idx="11">
                  <c:v>63.605134241898355</c:v>
                </c:pt>
                <c:pt idx="12">
                  <c:v>63.948989479177079</c:v>
                </c:pt>
                <c:pt idx="13">
                  <c:v>64.324908358600723</c:v>
                </c:pt>
                <c:pt idx="14">
                  <c:v>65.207789669919563</c:v>
                </c:pt>
                <c:pt idx="15">
                  <c:v>68.414542822369555</c:v>
                </c:pt>
                <c:pt idx="16">
                  <c:v>70.253606566080791</c:v>
                </c:pt>
                <c:pt idx="17">
                  <c:v>70.699593764960994</c:v>
                </c:pt>
                <c:pt idx="18">
                  <c:v>72.185222531685028</c:v>
                </c:pt>
                <c:pt idx="19">
                  <c:v>72.351375332741796</c:v>
                </c:pt>
                <c:pt idx="20">
                  <c:v>74.646055412754563</c:v>
                </c:pt>
                <c:pt idx="21">
                  <c:v>76.289135891174425</c:v>
                </c:pt>
                <c:pt idx="22">
                  <c:v>77.086037097456355</c:v>
                </c:pt>
                <c:pt idx="23">
                  <c:v>79.331262219127453</c:v>
                </c:pt>
                <c:pt idx="24">
                  <c:v>79.50801014833047</c:v>
                </c:pt>
                <c:pt idx="25">
                  <c:v>79.885347612523177</c:v>
                </c:pt>
                <c:pt idx="26">
                  <c:v>83.931406889591585</c:v>
                </c:pt>
                <c:pt idx="27">
                  <c:v>88.252900169065427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C6E-4C49-A730-7696267696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15"/>
        <c:axId val="63609088"/>
        <c:axId val="63614976"/>
      </c:barChart>
      <c:catAx>
        <c:axId val="63609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63614976"/>
        <c:crosses val="autoZero"/>
        <c:auto val="1"/>
        <c:lblAlgn val="ctr"/>
        <c:lblOffset val="100"/>
        <c:noMultiLvlLbl val="0"/>
      </c:catAx>
      <c:valAx>
        <c:axId val="63614976"/>
        <c:scaling>
          <c:orientation val="minMax"/>
          <c:max val="9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63609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'SL12'!$B$20</c:f>
              <c:strCache>
                <c:ptCount val="1"/>
                <c:pt idx="0">
                  <c:v>Masculino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numRef>
              <c:f>'SL12'!$C$19:$AT$19</c:f>
              <c:numCache>
                <c:formatCode>General</c:formatCode>
                <c:ptCount val="44"/>
                <c:pt idx="0">
                  <c:v>16</c:v>
                </c:pt>
                <c:pt idx="1">
                  <c:v>17</c:v>
                </c:pt>
                <c:pt idx="2">
                  <c:v>18</c:v>
                </c:pt>
                <c:pt idx="3">
                  <c:v>19</c:v>
                </c:pt>
                <c:pt idx="4">
                  <c:v>20</c:v>
                </c:pt>
                <c:pt idx="5">
                  <c:v>21</c:v>
                </c:pt>
                <c:pt idx="6">
                  <c:v>22</c:v>
                </c:pt>
                <c:pt idx="7">
                  <c:v>23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  <c:pt idx="12">
                  <c:v>28</c:v>
                </c:pt>
                <c:pt idx="13">
                  <c:v>29</c:v>
                </c:pt>
                <c:pt idx="14">
                  <c:v>30</c:v>
                </c:pt>
                <c:pt idx="15">
                  <c:v>31</c:v>
                </c:pt>
                <c:pt idx="16">
                  <c:v>32</c:v>
                </c:pt>
                <c:pt idx="17">
                  <c:v>33</c:v>
                </c:pt>
                <c:pt idx="18">
                  <c:v>34</c:v>
                </c:pt>
                <c:pt idx="19">
                  <c:v>35</c:v>
                </c:pt>
                <c:pt idx="20">
                  <c:v>36</c:v>
                </c:pt>
                <c:pt idx="21">
                  <c:v>37</c:v>
                </c:pt>
                <c:pt idx="22">
                  <c:v>38</c:v>
                </c:pt>
                <c:pt idx="23">
                  <c:v>39</c:v>
                </c:pt>
                <c:pt idx="24">
                  <c:v>40</c:v>
                </c:pt>
                <c:pt idx="25">
                  <c:v>41</c:v>
                </c:pt>
                <c:pt idx="26">
                  <c:v>42</c:v>
                </c:pt>
                <c:pt idx="27">
                  <c:v>43</c:v>
                </c:pt>
                <c:pt idx="28">
                  <c:v>44</c:v>
                </c:pt>
                <c:pt idx="29">
                  <c:v>45</c:v>
                </c:pt>
                <c:pt idx="30">
                  <c:v>46</c:v>
                </c:pt>
                <c:pt idx="31">
                  <c:v>47</c:v>
                </c:pt>
                <c:pt idx="32">
                  <c:v>48</c:v>
                </c:pt>
                <c:pt idx="33">
                  <c:v>49</c:v>
                </c:pt>
                <c:pt idx="34">
                  <c:v>50</c:v>
                </c:pt>
                <c:pt idx="35">
                  <c:v>51</c:v>
                </c:pt>
                <c:pt idx="36">
                  <c:v>52</c:v>
                </c:pt>
                <c:pt idx="37">
                  <c:v>53</c:v>
                </c:pt>
                <c:pt idx="38">
                  <c:v>54</c:v>
                </c:pt>
                <c:pt idx="39">
                  <c:v>55</c:v>
                </c:pt>
                <c:pt idx="40">
                  <c:v>56</c:v>
                </c:pt>
                <c:pt idx="41">
                  <c:v>57</c:v>
                </c:pt>
                <c:pt idx="42">
                  <c:v>58</c:v>
                </c:pt>
                <c:pt idx="43">
                  <c:v>59</c:v>
                </c:pt>
              </c:numCache>
            </c:numRef>
          </c:cat>
          <c:val>
            <c:numRef>
              <c:f>'SL12'!$C$20:$AT$20</c:f>
              <c:numCache>
                <c:formatCode>0.0</c:formatCode>
                <c:ptCount val="44"/>
                <c:pt idx="0">
                  <c:v>31.201348700740823</c:v>
                </c:pt>
                <c:pt idx="1">
                  <c:v>40.786836963933851</c:v>
                </c:pt>
                <c:pt idx="2">
                  <c:v>49.980052560804822</c:v>
                </c:pt>
                <c:pt idx="3">
                  <c:v>57.868599254451397</c:v>
                </c:pt>
                <c:pt idx="4">
                  <c:v>61.997278015888426</c:v>
                </c:pt>
                <c:pt idx="5">
                  <c:v>66.05457911079904</c:v>
                </c:pt>
                <c:pt idx="6">
                  <c:v>67.787475198340999</c:v>
                </c:pt>
                <c:pt idx="7">
                  <c:v>68.699396702597156</c:v>
                </c:pt>
                <c:pt idx="8">
                  <c:v>69.462206109074586</c:v>
                </c:pt>
                <c:pt idx="9">
                  <c:v>71.808202130402918</c:v>
                </c:pt>
                <c:pt idx="10">
                  <c:v>72.225373765730964</c:v>
                </c:pt>
                <c:pt idx="11">
                  <c:v>72.538555796805468</c:v>
                </c:pt>
                <c:pt idx="12">
                  <c:v>73.793021996147317</c:v>
                </c:pt>
                <c:pt idx="13">
                  <c:v>74.125974380764944</c:v>
                </c:pt>
                <c:pt idx="14">
                  <c:v>71.169075456489765</c:v>
                </c:pt>
                <c:pt idx="15">
                  <c:v>73.996661935286824</c:v>
                </c:pt>
                <c:pt idx="16">
                  <c:v>73.489895897614545</c:v>
                </c:pt>
                <c:pt idx="17">
                  <c:v>73.471642452790547</c:v>
                </c:pt>
                <c:pt idx="18">
                  <c:v>76.206717322239086</c:v>
                </c:pt>
                <c:pt idx="19">
                  <c:v>72.698925688702388</c:v>
                </c:pt>
                <c:pt idx="20">
                  <c:v>72.163175370236189</c:v>
                </c:pt>
                <c:pt idx="21">
                  <c:v>71.879932356257044</c:v>
                </c:pt>
                <c:pt idx="22">
                  <c:v>70.809914475718415</c:v>
                </c:pt>
                <c:pt idx="23">
                  <c:v>71.979845013552875</c:v>
                </c:pt>
                <c:pt idx="24">
                  <c:v>71.268081552633248</c:v>
                </c:pt>
                <c:pt idx="25">
                  <c:v>73.542740900820036</c:v>
                </c:pt>
                <c:pt idx="26">
                  <c:v>73.65566366559213</c:v>
                </c:pt>
                <c:pt idx="27">
                  <c:v>71.636450907452343</c:v>
                </c:pt>
                <c:pt idx="28">
                  <c:v>73.724609014608177</c:v>
                </c:pt>
                <c:pt idx="29">
                  <c:v>71.692088076558676</c:v>
                </c:pt>
                <c:pt idx="30">
                  <c:v>72.489290245031</c:v>
                </c:pt>
                <c:pt idx="31">
                  <c:v>71.707616696337496</c:v>
                </c:pt>
                <c:pt idx="32">
                  <c:v>72.674197470769187</c:v>
                </c:pt>
                <c:pt idx="33">
                  <c:v>74.121513331175095</c:v>
                </c:pt>
                <c:pt idx="34">
                  <c:v>71.600095523212048</c:v>
                </c:pt>
                <c:pt idx="35">
                  <c:v>75.317743276858067</c:v>
                </c:pt>
                <c:pt idx="36">
                  <c:v>73.132493513450839</c:v>
                </c:pt>
                <c:pt idx="37">
                  <c:v>72.334659516807932</c:v>
                </c:pt>
                <c:pt idx="38">
                  <c:v>73.514369731600027</c:v>
                </c:pt>
                <c:pt idx="39">
                  <c:v>71.813650842562765</c:v>
                </c:pt>
                <c:pt idx="40">
                  <c:v>76.877624696087821</c:v>
                </c:pt>
                <c:pt idx="41">
                  <c:v>74.412449033239554</c:v>
                </c:pt>
                <c:pt idx="42">
                  <c:v>74.96277199354256</c:v>
                </c:pt>
                <c:pt idx="43">
                  <c:v>74.7941056497707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D9C-466A-A2EE-3E8E50800FA1}"/>
            </c:ext>
          </c:extLst>
        </c:ser>
        <c:ser>
          <c:idx val="1"/>
          <c:order val="1"/>
          <c:tx>
            <c:strRef>
              <c:f>'SL12'!$B$21</c:f>
              <c:strCache>
                <c:ptCount val="1"/>
                <c:pt idx="0">
                  <c:v>Feminino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cat>
            <c:numRef>
              <c:f>'SL12'!$C$19:$AT$19</c:f>
              <c:numCache>
                <c:formatCode>General</c:formatCode>
                <c:ptCount val="44"/>
                <c:pt idx="0">
                  <c:v>16</c:v>
                </c:pt>
                <c:pt idx="1">
                  <c:v>17</c:v>
                </c:pt>
                <c:pt idx="2">
                  <c:v>18</c:v>
                </c:pt>
                <c:pt idx="3">
                  <c:v>19</c:v>
                </c:pt>
                <c:pt idx="4">
                  <c:v>20</c:v>
                </c:pt>
                <c:pt idx="5">
                  <c:v>21</c:v>
                </c:pt>
                <c:pt idx="6">
                  <c:v>22</c:v>
                </c:pt>
                <c:pt idx="7">
                  <c:v>23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  <c:pt idx="12">
                  <c:v>28</c:v>
                </c:pt>
                <c:pt idx="13">
                  <c:v>29</c:v>
                </c:pt>
                <c:pt idx="14">
                  <c:v>30</c:v>
                </c:pt>
                <c:pt idx="15">
                  <c:v>31</c:v>
                </c:pt>
                <c:pt idx="16">
                  <c:v>32</c:v>
                </c:pt>
                <c:pt idx="17">
                  <c:v>33</c:v>
                </c:pt>
                <c:pt idx="18">
                  <c:v>34</c:v>
                </c:pt>
                <c:pt idx="19">
                  <c:v>35</c:v>
                </c:pt>
                <c:pt idx="20">
                  <c:v>36</c:v>
                </c:pt>
                <c:pt idx="21">
                  <c:v>37</c:v>
                </c:pt>
                <c:pt idx="22">
                  <c:v>38</c:v>
                </c:pt>
                <c:pt idx="23">
                  <c:v>39</c:v>
                </c:pt>
                <c:pt idx="24">
                  <c:v>40</c:v>
                </c:pt>
                <c:pt idx="25">
                  <c:v>41</c:v>
                </c:pt>
                <c:pt idx="26">
                  <c:v>42</c:v>
                </c:pt>
                <c:pt idx="27">
                  <c:v>43</c:v>
                </c:pt>
                <c:pt idx="28">
                  <c:v>44</c:v>
                </c:pt>
                <c:pt idx="29">
                  <c:v>45</c:v>
                </c:pt>
                <c:pt idx="30">
                  <c:v>46</c:v>
                </c:pt>
                <c:pt idx="31">
                  <c:v>47</c:v>
                </c:pt>
                <c:pt idx="32">
                  <c:v>48</c:v>
                </c:pt>
                <c:pt idx="33">
                  <c:v>49</c:v>
                </c:pt>
                <c:pt idx="34">
                  <c:v>50</c:v>
                </c:pt>
                <c:pt idx="35">
                  <c:v>51</c:v>
                </c:pt>
                <c:pt idx="36">
                  <c:v>52</c:v>
                </c:pt>
                <c:pt idx="37">
                  <c:v>53</c:v>
                </c:pt>
                <c:pt idx="38">
                  <c:v>54</c:v>
                </c:pt>
                <c:pt idx="39">
                  <c:v>55</c:v>
                </c:pt>
                <c:pt idx="40">
                  <c:v>56</c:v>
                </c:pt>
                <c:pt idx="41">
                  <c:v>57</c:v>
                </c:pt>
                <c:pt idx="42">
                  <c:v>58</c:v>
                </c:pt>
                <c:pt idx="43">
                  <c:v>59</c:v>
                </c:pt>
              </c:numCache>
            </c:numRef>
          </c:cat>
          <c:val>
            <c:numRef>
              <c:f>'SL12'!$C$21:$AT$21</c:f>
              <c:numCache>
                <c:formatCode>0.0</c:formatCode>
                <c:ptCount val="44"/>
                <c:pt idx="0">
                  <c:v>29.685573533645098</c:v>
                </c:pt>
                <c:pt idx="1">
                  <c:v>49.415670976553237</c:v>
                </c:pt>
                <c:pt idx="2">
                  <c:v>52.910881127624556</c:v>
                </c:pt>
                <c:pt idx="3">
                  <c:v>60.070470657856141</c:v>
                </c:pt>
                <c:pt idx="4">
                  <c:v>65.432353235246609</c:v>
                </c:pt>
                <c:pt idx="5">
                  <c:v>68.919540992580735</c:v>
                </c:pt>
                <c:pt idx="6">
                  <c:v>69.933071370318203</c:v>
                </c:pt>
                <c:pt idx="7">
                  <c:v>72.528440248463255</c:v>
                </c:pt>
                <c:pt idx="8">
                  <c:v>74.148626844300495</c:v>
                </c:pt>
                <c:pt idx="9">
                  <c:v>74.216799253282289</c:v>
                </c:pt>
                <c:pt idx="10">
                  <c:v>73.961186108662829</c:v>
                </c:pt>
                <c:pt idx="11">
                  <c:v>75.455461081608121</c:v>
                </c:pt>
                <c:pt idx="12">
                  <c:v>73.526461546279123</c:v>
                </c:pt>
                <c:pt idx="13">
                  <c:v>75.038992800369343</c:v>
                </c:pt>
                <c:pt idx="14">
                  <c:v>74.186363875269365</c:v>
                </c:pt>
                <c:pt idx="15">
                  <c:v>74.341449151259141</c:v>
                </c:pt>
                <c:pt idx="16">
                  <c:v>72.659238991241651</c:v>
                </c:pt>
                <c:pt idx="17">
                  <c:v>78.605657338828621</c:v>
                </c:pt>
                <c:pt idx="18">
                  <c:v>74.79618487599555</c:v>
                </c:pt>
                <c:pt idx="19">
                  <c:v>76.458240739783704</c:v>
                </c:pt>
                <c:pt idx="20">
                  <c:v>75.73794487775028</c:v>
                </c:pt>
                <c:pt idx="21">
                  <c:v>75.138613333536426</c:v>
                </c:pt>
                <c:pt idx="22">
                  <c:v>73.198879531083577</c:v>
                </c:pt>
                <c:pt idx="23">
                  <c:v>76.317088500566456</c:v>
                </c:pt>
                <c:pt idx="24">
                  <c:v>73.525418417010485</c:v>
                </c:pt>
                <c:pt idx="25">
                  <c:v>73.678238095799031</c:v>
                </c:pt>
                <c:pt idx="26">
                  <c:v>72.700356939332252</c:v>
                </c:pt>
                <c:pt idx="27">
                  <c:v>76.357338246491381</c:v>
                </c:pt>
                <c:pt idx="28">
                  <c:v>73.37626194872766</c:v>
                </c:pt>
                <c:pt idx="29">
                  <c:v>74.803513834213831</c:v>
                </c:pt>
                <c:pt idx="30">
                  <c:v>75.008414333053992</c:v>
                </c:pt>
                <c:pt idx="31">
                  <c:v>74.724476004641318</c:v>
                </c:pt>
                <c:pt idx="32">
                  <c:v>76.001037312373029</c:v>
                </c:pt>
                <c:pt idx="33">
                  <c:v>74.470617479266139</c:v>
                </c:pt>
                <c:pt idx="34">
                  <c:v>76.058601639469998</c:v>
                </c:pt>
                <c:pt idx="35">
                  <c:v>73.896696990684092</c:v>
                </c:pt>
                <c:pt idx="36">
                  <c:v>72.992334983800347</c:v>
                </c:pt>
                <c:pt idx="37">
                  <c:v>73.253000701256028</c:v>
                </c:pt>
                <c:pt idx="38">
                  <c:v>77.439458582908983</c:v>
                </c:pt>
                <c:pt idx="39">
                  <c:v>75.191825802895394</c:v>
                </c:pt>
                <c:pt idx="40">
                  <c:v>75.882801050786895</c:v>
                </c:pt>
                <c:pt idx="41">
                  <c:v>79.082732668226015</c:v>
                </c:pt>
                <c:pt idx="42">
                  <c:v>80.297500231479987</c:v>
                </c:pt>
                <c:pt idx="43">
                  <c:v>78.460107122530815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ED9C-466A-A2EE-3E8E50800FA1}"/>
            </c:ext>
          </c:extLst>
        </c:ser>
        <c:ser>
          <c:idx val="2"/>
          <c:order val="2"/>
          <c:tx>
            <c:strRef>
              <c:f>'SL12'!$B$22</c:f>
              <c:strCache>
                <c:ptCount val="1"/>
                <c:pt idx="0">
                  <c:v>Total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numRef>
              <c:f>'SL12'!$C$19:$AT$19</c:f>
              <c:numCache>
                <c:formatCode>General</c:formatCode>
                <c:ptCount val="44"/>
                <c:pt idx="0">
                  <c:v>16</c:v>
                </c:pt>
                <c:pt idx="1">
                  <c:v>17</c:v>
                </c:pt>
                <c:pt idx="2">
                  <c:v>18</c:v>
                </c:pt>
                <c:pt idx="3">
                  <c:v>19</c:v>
                </c:pt>
                <c:pt idx="4">
                  <c:v>20</c:v>
                </c:pt>
                <c:pt idx="5">
                  <c:v>21</c:v>
                </c:pt>
                <c:pt idx="6">
                  <c:v>22</c:v>
                </c:pt>
                <c:pt idx="7">
                  <c:v>23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  <c:pt idx="12">
                  <c:v>28</c:v>
                </c:pt>
                <c:pt idx="13">
                  <c:v>29</c:v>
                </c:pt>
                <c:pt idx="14">
                  <c:v>30</c:v>
                </c:pt>
                <c:pt idx="15">
                  <c:v>31</c:v>
                </c:pt>
                <c:pt idx="16">
                  <c:v>32</c:v>
                </c:pt>
                <c:pt idx="17">
                  <c:v>33</c:v>
                </c:pt>
                <c:pt idx="18">
                  <c:v>34</c:v>
                </c:pt>
                <c:pt idx="19">
                  <c:v>35</c:v>
                </c:pt>
                <c:pt idx="20">
                  <c:v>36</c:v>
                </c:pt>
                <c:pt idx="21">
                  <c:v>37</c:v>
                </c:pt>
                <c:pt idx="22">
                  <c:v>38</c:v>
                </c:pt>
                <c:pt idx="23">
                  <c:v>39</c:v>
                </c:pt>
                <c:pt idx="24">
                  <c:v>40</c:v>
                </c:pt>
                <c:pt idx="25">
                  <c:v>41</c:v>
                </c:pt>
                <c:pt idx="26">
                  <c:v>42</c:v>
                </c:pt>
                <c:pt idx="27">
                  <c:v>43</c:v>
                </c:pt>
                <c:pt idx="28">
                  <c:v>44</c:v>
                </c:pt>
                <c:pt idx="29">
                  <c:v>45</c:v>
                </c:pt>
                <c:pt idx="30">
                  <c:v>46</c:v>
                </c:pt>
                <c:pt idx="31">
                  <c:v>47</c:v>
                </c:pt>
                <c:pt idx="32">
                  <c:v>48</c:v>
                </c:pt>
                <c:pt idx="33">
                  <c:v>49</c:v>
                </c:pt>
                <c:pt idx="34">
                  <c:v>50</c:v>
                </c:pt>
                <c:pt idx="35">
                  <c:v>51</c:v>
                </c:pt>
                <c:pt idx="36">
                  <c:v>52</c:v>
                </c:pt>
                <c:pt idx="37">
                  <c:v>53</c:v>
                </c:pt>
                <c:pt idx="38">
                  <c:v>54</c:v>
                </c:pt>
                <c:pt idx="39">
                  <c:v>55</c:v>
                </c:pt>
                <c:pt idx="40">
                  <c:v>56</c:v>
                </c:pt>
                <c:pt idx="41">
                  <c:v>57</c:v>
                </c:pt>
                <c:pt idx="42">
                  <c:v>58</c:v>
                </c:pt>
                <c:pt idx="43">
                  <c:v>59</c:v>
                </c:pt>
              </c:numCache>
            </c:numRef>
          </c:cat>
          <c:val>
            <c:numRef>
              <c:f>'SL12'!$C$22:$AT$22</c:f>
              <c:numCache>
                <c:formatCode>0.0</c:formatCode>
                <c:ptCount val="44"/>
                <c:pt idx="0">
                  <c:v>30.63476788520336</c:v>
                </c:pt>
                <c:pt idx="1">
                  <c:v>43.707065954443557</c:v>
                </c:pt>
                <c:pt idx="2">
                  <c:v>51.045560032031759</c:v>
                </c:pt>
                <c:pt idx="3">
                  <c:v>58.805001060035508</c:v>
                </c:pt>
                <c:pt idx="4">
                  <c:v>63.338671292631091</c:v>
                </c:pt>
                <c:pt idx="5">
                  <c:v>67.213226566959406</c:v>
                </c:pt>
                <c:pt idx="6">
                  <c:v>68.681893583161752</c:v>
                </c:pt>
                <c:pt idx="7">
                  <c:v>70.381721213470612</c:v>
                </c:pt>
                <c:pt idx="8">
                  <c:v>71.556631405576127</c:v>
                </c:pt>
                <c:pt idx="9">
                  <c:v>72.834943661651806</c:v>
                </c:pt>
                <c:pt idx="10">
                  <c:v>72.966113359486982</c:v>
                </c:pt>
                <c:pt idx="11">
                  <c:v>73.836471743805674</c:v>
                </c:pt>
                <c:pt idx="12">
                  <c:v>73.674429960799216</c:v>
                </c:pt>
                <c:pt idx="13">
                  <c:v>74.521988204344382</c:v>
                </c:pt>
                <c:pt idx="14">
                  <c:v>72.506294447450884</c:v>
                </c:pt>
                <c:pt idx="15">
                  <c:v>74.143561651637071</c:v>
                </c:pt>
                <c:pt idx="16">
                  <c:v>73.117248269210805</c:v>
                </c:pt>
                <c:pt idx="17">
                  <c:v>75.773008381219157</c:v>
                </c:pt>
                <c:pt idx="18">
                  <c:v>75.579077735222825</c:v>
                </c:pt>
                <c:pt idx="19">
                  <c:v>74.415723110872477</c:v>
                </c:pt>
                <c:pt idx="20">
                  <c:v>73.721086562863221</c:v>
                </c:pt>
                <c:pt idx="21">
                  <c:v>73.350463379049728</c:v>
                </c:pt>
                <c:pt idx="22">
                  <c:v>71.906175991357514</c:v>
                </c:pt>
                <c:pt idx="23">
                  <c:v>73.936441120793091</c:v>
                </c:pt>
                <c:pt idx="24">
                  <c:v>72.263658481172016</c:v>
                </c:pt>
                <c:pt idx="25">
                  <c:v>73.604125475504986</c:v>
                </c:pt>
                <c:pt idx="26">
                  <c:v>73.216845640711242</c:v>
                </c:pt>
                <c:pt idx="27">
                  <c:v>73.830637709260571</c:v>
                </c:pt>
                <c:pt idx="28">
                  <c:v>73.567714935761316</c:v>
                </c:pt>
                <c:pt idx="29">
                  <c:v>73.072098253059849</c:v>
                </c:pt>
                <c:pt idx="30">
                  <c:v>73.573724836587331</c:v>
                </c:pt>
                <c:pt idx="31">
                  <c:v>73.089384410139132</c:v>
                </c:pt>
                <c:pt idx="32">
                  <c:v>74.150667611511096</c:v>
                </c:pt>
                <c:pt idx="33">
                  <c:v>74.278379132321788</c:v>
                </c:pt>
                <c:pt idx="34">
                  <c:v>73.555745288188291</c:v>
                </c:pt>
                <c:pt idx="35">
                  <c:v>74.724726084254357</c:v>
                </c:pt>
                <c:pt idx="36">
                  <c:v>73.070553699089658</c:v>
                </c:pt>
                <c:pt idx="37">
                  <c:v>72.74535684465215</c:v>
                </c:pt>
                <c:pt idx="38">
                  <c:v>75.190315043415723</c:v>
                </c:pt>
                <c:pt idx="39">
                  <c:v>73.212084645433677</c:v>
                </c:pt>
                <c:pt idx="40">
                  <c:v>76.461553628041941</c:v>
                </c:pt>
                <c:pt idx="41">
                  <c:v>76.340369211165012</c:v>
                </c:pt>
                <c:pt idx="42">
                  <c:v>77.176469326775987</c:v>
                </c:pt>
                <c:pt idx="43">
                  <c:v>76.218543059732085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ED9C-466A-A2EE-3E8E50800F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2048512"/>
        <c:axId val="63582208"/>
      </c:lineChart>
      <c:catAx>
        <c:axId val="62048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3582208"/>
        <c:crosses val="autoZero"/>
        <c:auto val="1"/>
        <c:lblAlgn val="ctr"/>
        <c:lblOffset val="100"/>
        <c:noMultiLvlLbl val="0"/>
      </c:catAx>
      <c:valAx>
        <c:axId val="63582208"/>
        <c:scaling>
          <c:orientation val="minMax"/>
          <c:max val="85"/>
          <c:min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6204851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'Sexo e Idade'!$B$22</c:f>
              <c:strCache>
                <c:ptCount val="1"/>
                <c:pt idx="0">
                  <c:v>Masculino</c:v>
                </c:pt>
              </c:strCache>
            </c:strRef>
          </c:tx>
          <c:spPr>
            <a:solidFill>
              <a:srgbClr val="0070C0"/>
            </a:solidFill>
            <a:ln w="25400">
              <a:noFill/>
            </a:ln>
            <a:effectLst/>
          </c:spPr>
          <c:cat>
            <c:strRef>
              <c:f>'Sexo e Idade'!$C$3:$AT$3</c:f>
              <c:strCache>
                <c:ptCount val="44"/>
                <c:pt idx="0">
                  <c:v>16</c:v>
                </c:pt>
                <c:pt idx="1">
                  <c:v>17</c:v>
                </c:pt>
                <c:pt idx="2">
                  <c:v>18</c:v>
                </c:pt>
                <c:pt idx="3">
                  <c:v>19</c:v>
                </c:pt>
                <c:pt idx="4">
                  <c:v>20</c:v>
                </c:pt>
                <c:pt idx="5">
                  <c:v>21</c:v>
                </c:pt>
                <c:pt idx="6">
                  <c:v>22</c:v>
                </c:pt>
                <c:pt idx="7">
                  <c:v>23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  <c:pt idx="12">
                  <c:v>28</c:v>
                </c:pt>
                <c:pt idx="13">
                  <c:v>29</c:v>
                </c:pt>
                <c:pt idx="14">
                  <c:v>30</c:v>
                </c:pt>
                <c:pt idx="15">
                  <c:v>31</c:v>
                </c:pt>
                <c:pt idx="16">
                  <c:v>32</c:v>
                </c:pt>
                <c:pt idx="17">
                  <c:v>33</c:v>
                </c:pt>
                <c:pt idx="18">
                  <c:v>34</c:v>
                </c:pt>
                <c:pt idx="19">
                  <c:v>35</c:v>
                </c:pt>
                <c:pt idx="20">
                  <c:v>36</c:v>
                </c:pt>
                <c:pt idx="21">
                  <c:v>37</c:v>
                </c:pt>
                <c:pt idx="22">
                  <c:v>38</c:v>
                </c:pt>
                <c:pt idx="23">
                  <c:v>39</c:v>
                </c:pt>
                <c:pt idx="24">
                  <c:v>40</c:v>
                </c:pt>
                <c:pt idx="25">
                  <c:v>41</c:v>
                </c:pt>
                <c:pt idx="26">
                  <c:v>42</c:v>
                </c:pt>
                <c:pt idx="27">
                  <c:v>43</c:v>
                </c:pt>
                <c:pt idx="28">
                  <c:v>44</c:v>
                </c:pt>
                <c:pt idx="29">
                  <c:v>45</c:v>
                </c:pt>
                <c:pt idx="30">
                  <c:v>46</c:v>
                </c:pt>
                <c:pt idx="31">
                  <c:v>47</c:v>
                </c:pt>
                <c:pt idx="32">
                  <c:v>48</c:v>
                </c:pt>
                <c:pt idx="33">
                  <c:v>49</c:v>
                </c:pt>
                <c:pt idx="34">
                  <c:v>50</c:v>
                </c:pt>
                <c:pt idx="35">
                  <c:v>51</c:v>
                </c:pt>
                <c:pt idx="36">
                  <c:v>52</c:v>
                </c:pt>
                <c:pt idx="37">
                  <c:v>53</c:v>
                </c:pt>
                <c:pt idx="38">
                  <c:v>54</c:v>
                </c:pt>
                <c:pt idx="39">
                  <c:v>55</c:v>
                </c:pt>
                <c:pt idx="40">
                  <c:v>56</c:v>
                </c:pt>
                <c:pt idx="41">
                  <c:v>57</c:v>
                </c:pt>
                <c:pt idx="42">
                  <c:v>58</c:v>
                </c:pt>
                <c:pt idx="43">
                  <c:v>59</c:v>
                </c:pt>
              </c:strCache>
            </c:strRef>
          </c:cat>
          <c:val>
            <c:numRef>
              <c:f>'Sexo e Idade'!$C$22:$AT$22</c:f>
              <c:numCache>
                <c:formatCode>_-* #,##0.0_-;\-* #,##0.0_-;_-* "-"??_-;_-@_-</c:formatCode>
                <c:ptCount val="44"/>
                <c:pt idx="0">
                  <c:v>212.20599999999999</c:v>
                </c:pt>
                <c:pt idx="1">
                  <c:v>283.07799999999997</c:v>
                </c:pt>
                <c:pt idx="2">
                  <c:v>358.58499999999998</c:v>
                </c:pt>
                <c:pt idx="3">
                  <c:v>335.786</c:v>
                </c:pt>
                <c:pt idx="4">
                  <c:v>385.61399999999998</c:v>
                </c:pt>
                <c:pt idx="5">
                  <c:v>361.62599999999998</c:v>
                </c:pt>
                <c:pt idx="6">
                  <c:v>334.28</c:v>
                </c:pt>
                <c:pt idx="7">
                  <c:v>321.56799999999998</c:v>
                </c:pt>
                <c:pt idx="8">
                  <c:v>318.31099999999998</c:v>
                </c:pt>
                <c:pt idx="9">
                  <c:v>320.32</c:v>
                </c:pt>
                <c:pt idx="10">
                  <c:v>315.8</c:v>
                </c:pt>
                <c:pt idx="11">
                  <c:v>319.35599999999999</c:v>
                </c:pt>
                <c:pt idx="12">
                  <c:v>321.74700000000001</c:v>
                </c:pt>
                <c:pt idx="13">
                  <c:v>324.85899999999998</c:v>
                </c:pt>
                <c:pt idx="14">
                  <c:v>385.94200000000001</c:v>
                </c:pt>
                <c:pt idx="15">
                  <c:v>335.435</c:v>
                </c:pt>
                <c:pt idx="16">
                  <c:v>329.49700000000001</c:v>
                </c:pt>
                <c:pt idx="17">
                  <c:v>366.18099999999998</c:v>
                </c:pt>
                <c:pt idx="18">
                  <c:v>321.81200000000001</c:v>
                </c:pt>
                <c:pt idx="19">
                  <c:v>377.09800000000001</c:v>
                </c:pt>
                <c:pt idx="20">
                  <c:v>384.56099999999998</c:v>
                </c:pt>
                <c:pt idx="21">
                  <c:v>359.17200000000003</c:v>
                </c:pt>
                <c:pt idx="22">
                  <c:v>371.95699999999999</c:v>
                </c:pt>
                <c:pt idx="23">
                  <c:v>348.78199999999998</c:v>
                </c:pt>
                <c:pt idx="24">
                  <c:v>388.07799999999997</c:v>
                </c:pt>
                <c:pt idx="25">
                  <c:v>325.41000000000003</c:v>
                </c:pt>
                <c:pt idx="26">
                  <c:v>311.77600000000001</c:v>
                </c:pt>
                <c:pt idx="27">
                  <c:v>347.46</c:v>
                </c:pt>
                <c:pt idx="28">
                  <c:v>304.73200000000003</c:v>
                </c:pt>
                <c:pt idx="29">
                  <c:v>335.53</c:v>
                </c:pt>
                <c:pt idx="30">
                  <c:v>322.25</c:v>
                </c:pt>
                <c:pt idx="31">
                  <c:v>308.15300000000002</c:v>
                </c:pt>
                <c:pt idx="32">
                  <c:v>277.31700000000001</c:v>
                </c:pt>
                <c:pt idx="33">
                  <c:v>258.995</c:v>
                </c:pt>
                <c:pt idx="34">
                  <c:v>312.76900000000001</c:v>
                </c:pt>
                <c:pt idx="35">
                  <c:v>264.733</c:v>
                </c:pt>
                <c:pt idx="36">
                  <c:v>268.81799999999998</c:v>
                </c:pt>
                <c:pt idx="37">
                  <c:v>268.68799999999999</c:v>
                </c:pt>
                <c:pt idx="38">
                  <c:v>237.601</c:v>
                </c:pt>
                <c:pt idx="39">
                  <c:v>235.995</c:v>
                </c:pt>
                <c:pt idx="40">
                  <c:v>188.304</c:v>
                </c:pt>
                <c:pt idx="41">
                  <c:v>182.995</c:v>
                </c:pt>
                <c:pt idx="42">
                  <c:v>163.93100000000001</c:v>
                </c:pt>
                <c:pt idx="43">
                  <c:v>152.62899999999999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5E1-4004-A259-D2318CA8C762}"/>
            </c:ext>
          </c:extLst>
        </c:ser>
        <c:ser>
          <c:idx val="1"/>
          <c:order val="1"/>
          <c:tx>
            <c:strRef>
              <c:f>'Sexo e Idade'!$B$23</c:f>
              <c:strCache>
                <c:ptCount val="1"/>
                <c:pt idx="0">
                  <c:v>Feminino</c:v>
                </c:pt>
              </c:strCache>
            </c:strRef>
          </c:tx>
          <c:spPr>
            <a:solidFill>
              <a:srgbClr val="7030A0"/>
            </a:solidFill>
            <a:ln w="25400">
              <a:noFill/>
            </a:ln>
            <a:effectLst/>
          </c:spPr>
          <c:cat>
            <c:strRef>
              <c:f>'Sexo e Idade'!$C$3:$AT$3</c:f>
              <c:strCache>
                <c:ptCount val="44"/>
                <c:pt idx="0">
                  <c:v>16</c:v>
                </c:pt>
                <c:pt idx="1">
                  <c:v>17</c:v>
                </c:pt>
                <c:pt idx="2">
                  <c:v>18</c:v>
                </c:pt>
                <c:pt idx="3">
                  <c:v>19</c:v>
                </c:pt>
                <c:pt idx="4">
                  <c:v>20</c:v>
                </c:pt>
                <c:pt idx="5">
                  <c:v>21</c:v>
                </c:pt>
                <c:pt idx="6">
                  <c:v>22</c:v>
                </c:pt>
                <c:pt idx="7">
                  <c:v>23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  <c:pt idx="12">
                  <c:v>28</c:v>
                </c:pt>
                <c:pt idx="13">
                  <c:v>29</c:v>
                </c:pt>
                <c:pt idx="14">
                  <c:v>30</c:v>
                </c:pt>
                <c:pt idx="15">
                  <c:v>31</c:v>
                </c:pt>
                <c:pt idx="16">
                  <c:v>32</c:v>
                </c:pt>
                <c:pt idx="17">
                  <c:v>33</c:v>
                </c:pt>
                <c:pt idx="18">
                  <c:v>34</c:v>
                </c:pt>
                <c:pt idx="19">
                  <c:v>35</c:v>
                </c:pt>
                <c:pt idx="20">
                  <c:v>36</c:v>
                </c:pt>
                <c:pt idx="21">
                  <c:v>37</c:v>
                </c:pt>
                <c:pt idx="22">
                  <c:v>38</c:v>
                </c:pt>
                <c:pt idx="23">
                  <c:v>39</c:v>
                </c:pt>
                <c:pt idx="24">
                  <c:v>40</c:v>
                </c:pt>
                <c:pt idx="25">
                  <c:v>41</c:v>
                </c:pt>
                <c:pt idx="26">
                  <c:v>42</c:v>
                </c:pt>
                <c:pt idx="27">
                  <c:v>43</c:v>
                </c:pt>
                <c:pt idx="28">
                  <c:v>44</c:v>
                </c:pt>
                <c:pt idx="29">
                  <c:v>45</c:v>
                </c:pt>
                <c:pt idx="30">
                  <c:v>46</c:v>
                </c:pt>
                <c:pt idx="31">
                  <c:v>47</c:v>
                </c:pt>
                <c:pt idx="32">
                  <c:v>48</c:v>
                </c:pt>
                <c:pt idx="33">
                  <c:v>49</c:v>
                </c:pt>
                <c:pt idx="34">
                  <c:v>50</c:v>
                </c:pt>
                <c:pt idx="35">
                  <c:v>51</c:v>
                </c:pt>
                <c:pt idx="36">
                  <c:v>52</c:v>
                </c:pt>
                <c:pt idx="37">
                  <c:v>53</c:v>
                </c:pt>
                <c:pt idx="38">
                  <c:v>54</c:v>
                </c:pt>
                <c:pt idx="39">
                  <c:v>55</c:v>
                </c:pt>
                <c:pt idx="40">
                  <c:v>56</c:v>
                </c:pt>
                <c:pt idx="41">
                  <c:v>57</c:v>
                </c:pt>
                <c:pt idx="42">
                  <c:v>58</c:v>
                </c:pt>
                <c:pt idx="43">
                  <c:v>59</c:v>
                </c:pt>
              </c:strCache>
            </c:strRef>
          </c:cat>
          <c:val>
            <c:numRef>
              <c:f>'Sexo e Idade'!$C$23:$AT$23</c:f>
              <c:numCache>
                <c:formatCode>_-* #,##0.0_-;\-* #,##0.0_-;_-* "-"??_-;_-@_-</c:formatCode>
                <c:ptCount val="44"/>
                <c:pt idx="0">
                  <c:v>129.458</c:v>
                </c:pt>
                <c:pt idx="1">
                  <c:v>123.706</c:v>
                </c:pt>
                <c:pt idx="2">
                  <c:v>192.82900000000001</c:v>
                </c:pt>
                <c:pt idx="3">
                  <c:v>235.48400000000001</c:v>
                </c:pt>
                <c:pt idx="4">
                  <c:v>224.726</c:v>
                </c:pt>
                <c:pt idx="5">
                  <c:v>224.83199999999999</c:v>
                </c:pt>
                <c:pt idx="6">
                  <c:v>223.047</c:v>
                </c:pt>
                <c:pt idx="7">
                  <c:v>221.17599999999999</c:v>
                </c:pt>
                <c:pt idx="8">
                  <c:v>217.73500000000001</c:v>
                </c:pt>
                <c:pt idx="9">
                  <c:v>217.66900000000001</c:v>
                </c:pt>
                <c:pt idx="10">
                  <c:v>220.392</c:v>
                </c:pt>
                <c:pt idx="11">
                  <c:v>228.828</c:v>
                </c:pt>
                <c:pt idx="12">
                  <c:v>260.49299999999999</c:v>
                </c:pt>
                <c:pt idx="13">
                  <c:v>240.054</c:v>
                </c:pt>
                <c:pt idx="14">
                  <c:v>275.03500000000003</c:v>
                </c:pt>
                <c:pt idx="15">
                  <c:v>245.70500000000001</c:v>
                </c:pt>
                <c:pt idx="16">
                  <c:v>276.48700000000002</c:v>
                </c:pt>
                <c:pt idx="17">
                  <c:v>239.92599999999999</c:v>
                </c:pt>
                <c:pt idx="18">
                  <c:v>273.28899999999999</c:v>
                </c:pt>
                <c:pt idx="19">
                  <c:v>273.31700000000001</c:v>
                </c:pt>
                <c:pt idx="20">
                  <c:v>258.90499999999997</c:v>
                </c:pt>
                <c:pt idx="21">
                  <c:v>261.14499999999998</c:v>
                </c:pt>
                <c:pt idx="22">
                  <c:v>289.61799999999999</c:v>
                </c:pt>
                <c:pt idx="23">
                  <c:v>242.28399999999999</c:v>
                </c:pt>
                <c:pt idx="24">
                  <c:v>282.15100000000001</c:v>
                </c:pt>
                <c:pt idx="25">
                  <c:v>268.14400000000001</c:v>
                </c:pt>
                <c:pt idx="26">
                  <c:v>274.49599999999998</c:v>
                </c:pt>
                <c:pt idx="27">
                  <c:v>251.51300000000001</c:v>
                </c:pt>
                <c:pt idx="28">
                  <c:v>253.036</c:v>
                </c:pt>
                <c:pt idx="29">
                  <c:v>238.03700000000001</c:v>
                </c:pt>
                <c:pt idx="30">
                  <c:v>221.274</c:v>
                </c:pt>
                <c:pt idx="31">
                  <c:v>232.643</c:v>
                </c:pt>
                <c:pt idx="32">
                  <c:v>194.34</c:v>
                </c:pt>
                <c:pt idx="33">
                  <c:v>208.488</c:v>
                </c:pt>
                <c:pt idx="34">
                  <c:v>206.02099999999999</c:v>
                </c:pt>
                <c:pt idx="35">
                  <c:v>200.512</c:v>
                </c:pt>
                <c:pt idx="36">
                  <c:v>213.982</c:v>
                </c:pt>
                <c:pt idx="37">
                  <c:v>210.16</c:v>
                </c:pt>
                <c:pt idx="38">
                  <c:v>150.81</c:v>
                </c:pt>
                <c:pt idx="39">
                  <c:v>146.721</c:v>
                </c:pt>
                <c:pt idx="40">
                  <c:v>141.19800000000001</c:v>
                </c:pt>
                <c:pt idx="41">
                  <c:v>105.167</c:v>
                </c:pt>
                <c:pt idx="42">
                  <c:v>91.498999999999995</c:v>
                </c:pt>
                <c:pt idx="43">
                  <c:v>82.884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5E1-4004-A259-D2318CA8C7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751360"/>
        <c:axId val="70752896"/>
      </c:areaChart>
      <c:catAx>
        <c:axId val="70751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0752896"/>
        <c:crosses val="autoZero"/>
        <c:auto val="1"/>
        <c:lblAlgn val="ctr"/>
        <c:lblOffset val="100"/>
        <c:noMultiLvlLbl val="0"/>
      </c:catAx>
      <c:valAx>
        <c:axId val="70752896"/>
        <c:scaling>
          <c:orientation val="minMax"/>
          <c:max val="7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707513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241-4C1B-BDA3-9675A7B98E6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'SL17'!$A$3:$A$15</c:f>
              <c:strCache>
                <c:ptCount val="13"/>
                <c:pt idx="0">
                  <c:v>Atividades mal definidas</c:v>
                </c:pt>
                <c:pt idx="1">
                  <c:v>Construção</c:v>
                </c:pt>
                <c:pt idx="2">
                  <c:v>Serviços domésticos</c:v>
                </c:pt>
                <c:pt idx="3">
                  <c:v>Outros serviços</c:v>
                </c:pt>
                <c:pt idx="4">
                  <c:v>Alojamento e alimentação </c:v>
                </c:pt>
                <c:pt idx="5">
                  <c:v>Comércio e reparação de veículos</c:v>
                </c:pt>
                <c:pt idx="6">
                  <c:v>Agricultura, pecuária, produção florestal, pesca e aquicultura </c:v>
                </c:pt>
                <c:pt idx="7">
                  <c:v>Taxa média de proteção</c:v>
                </c:pt>
                <c:pt idx="8">
                  <c:v>Transporte, armazenagem e correio </c:v>
                </c:pt>
                <c:pt idx="9">
                  <c:v>Indústria geral</c:v>
                </c:pt>
                <c:pt idx="10">
                  <c:v>Informação, comunicação e atividades financeiras, imobiliárias, profissionais e administrativas</c:v>
                </c:pt>
                <c:pt idx="11">
                  <c:v>Educação, saúde humana e serviços sociais</c:v>
                </c:pt>
                <c:pt idx="12">
                  <c:v>Administração pública, defesa e seguridade social </c:v>
                </c:pt>
              </c:strCache>
            </c:strRef>
          </c:cat>
          <c:val>
            <c:numRef>
              <c:f>'SL17'!$B$3:$B$15</c:f>
              <c:numCache>
                <c:formatCode>_-* #,##0.0_-;\-* #,##0.0_-;_-* "-"??_-;_-@_-</c:formatCode>
                <c:ptCount val="13"/>
                <c:pt idx="0">
                  <c:v>39.578473171908939</c:v>
                </c:pt>
                <c:pt idx="1">
                  <c:v>43.466454753695629</c:v>
                </c:pt>
                <c:pt idx="2">
                  <c:v>46.875994458174532</c:v>
                </c:pt>
                <c:pt idx="3">
                  <c:v>51.340616575836364</c:v>
                </c:pt>
                <c:pt idx="4">
                  <c:v>59.116803713296875</c:v>
                </c:pt>
                <c:pt idx="5">
                  <c:v>69.389311427058615</c:v>
                </c:pt>
                <c:pt idx="6">
                  <c:v>70.226364464635623</c:v>
                </c:pt>
                <c:pt idx="7" formatCode="0.0">
                  <c:v>72.185219057797639</c:v>
                </c:pt>
                <c:pt idx="8">
                  <c:v>72.302051388022491</c:v>
                </c:pt>
                <c:pt idx="9">
                  <c:v>80.284813406679334</c:v>
                </c:pt>
                <c:pt idx="10">
                  <c:v>84.892890903668302</c:v>
                </c:pt>
                <c:pt idx="11">
                  <c:v>93.528156085767577</c:v>
                </c:pt>
                <c:pt idx="12">
                  <c:v>99.366939230979355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016-4C88-9EC5-A47BAAC7FD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63571840"/>
        <c:axId val="63573376"/>
      </c:barChart>
      <c:catAx>
        <c:axId val="635718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63573376"/>
        <c:crosses val="autoZero"/>
        <c:auto val="1"/>
        <c:lblAlgn val="ctr"/>
        <c:lblOffset val="100"/>
        <c:noMultiLvlLbl val="0"/>
      </c:catAx>
      <c:valAx>
        <c:axId val="63573376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63571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'SL13'!$B$4</c:f>
              <c:strCache>
                <c:ptCount val="1"/>
                <c:pt idx="0">
                  <c:v>Desprotegidos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'SL13'!$A$5:$A$10</c:f>
              <c:strCache>
                <c:ptCount val="6"/>
                <c:pt idx="0">
                  <c:v>Até 1 SM</c:v>
                </c:pt>
                <c:pt idx="1">
                  <c:v>1 a 2 SM</c:v>
                </c:pt>
                <c:pt idx="2">
                  <c:v>2 a 3 SM</c:v>
                </c:pt>
                <c:pt idx="3">
                  <c:v>3 a 4 SM</c:v>
                </c:pt>
                <c:pt idx="4">
                  <c:v>4 a 5 SM</c:v>
                </c:pt>
                <c:pt idx="5">
                  <c:v>5 ou mais SM</c:v>
                </c:pt>
              </c:strCache>
            </c:strRef>
          </c:cat>
          <c:val>
            <c:numRef>
              <c:f>'SL13'!$B$5:$B$10</c:f>
              <c:numCache>
                <c:formatCode>_(* #,##0.00_);_(* \(#,##0.00\);_(* "-"??_);_(@_)</c:formatCode>
                <c:ptCount val="6"/>
                <c:pt idx="0">
                  <c:v>11.017300000000001</c:v>
                </c:pt>
                <c:pt idx="1">
                  <c:v>8.1820640000000004</c:v>
                </c:pt>
                <c:pt idx="2">
                  <c:v>1.840076</c:v>
                </c:pt>
                <c:pt idx="3">
                  <c:v>0.58546299999999996</c:v>
                </c:pt>
                <c:pt idx="4">
                  <c:v>0.18654699999999999</c:v>
                </c:pt>
                <c:pt idx="5">
                  <c:v>0.41054499999999999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84C-46C5-A21A-68F8922999B2}"/>
            </c:ext>
          </c:extLst>
        </c:ser>
        <c:ser>
          <c:idx val="1"/>
          <c:order val="1"/>
          <c:tx>
            <c:strRef>
              <c:f>'SL13'!$C$4</c:f>
              <c:strCache>
                <c:ptCount val="1"/>
                <c:pt idx="0">
                  <c:v>Protegidos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'SL13'!$A$5:$A$10</c:f>
              <c:strCache>
                <c:ptCount val="6"/>
                <c:pt idx="0">
                  <c:v>Até 1 SM</c:v>
                </c:pt>
                <c:pt idx="1">
                  <c:v>1 a 2 SM</c:v>
                </c:pt>
                <c:pt idx="2">
                  <c:v>2 a 3 SM</c:v>
                </c:pt>
                <c:pt idx="3">
                  <c:v>3 a 4 SM</c:v>
                </c:pt>
                <c:pt idx="4">
                  <c:v>4 a 5 SM</c:v>
                </c:pt>
                <c:pt idx="5">
                  <c:v>5 ou mais SM</c:v>
                </c:pt>
              </c:strCache>
            </c:strRef>
          </c:cat>
          <c:val>
            <c:numRef>
              <c:f>'SL13'!$C$5:$C$10</c:f>
              <c:numCache>
                <c:formatCode>_(* #,##0.00_);_(* \(#,##0.00\);_(* "-"??_);_(@_)</c:formatCode>
                <c:ptCount val="6"/>
                <c:pt idx="0">
                  <c:v>4.894501</c:v>
                </c:pt>
                <c:pt idx="1">
                  <c:v>31.598188</c:v>
                </c:pt>
                <c:pt idx="2">
                  <c:v>9.8823930000000004</c:v>
                </c:pt>
                <c:pt idx="3">
                  <c:v>4.8086890000000002</c:v>
                </c:pt>
                <c:pt idx="4">
                  <c:v>1.9177029999999999</c:v>
                </c:pt>
                <c:pt idx="5">
                  <c:v>5.8654190000000002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84C-46C5-A21A-68F8922999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10"/>
        <c:axId val="70557056"/>
        <c:axId val="70562944"/>
      </c:barChart>
      <c:catAx>
        <c:axId val="70557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70562944"/>
        <c:crosses val="autoZero"/>
        <c:auto val="1"/>
        <c:lblAlgn val="ctr"/>
        <c:lblOffset val="100"/>
        <c:noMultiLvlLbl val="0"/>
      </c:catAx>
      <c:valAx>
        <c:axId val="70562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_);_(* \(#,##0\);_(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70557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'SL16'!$N$32</c:f>
              <c:strCache>
                <c:ptCount val="1"/>
                <c:pt idx="0">
                  <c:v>Masculino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'SL16'!$M$33:$M$36</c:f>
              <c:strCache>
                <c:ptCount val="4"/>
                <c:pt idx="0">
                  <c:v>Negra</c:v>
                </c:pt>
                <c:pt idx="1">
                  <c:v>Indígena</c:v>
                </c:pt>
                <c:pt idx="2">
                  <c:v>Amarela</c:v>
                </c:pt>
                <c:pt idx="3">
                  <c:v>Branca</c:v>
                </c:pt>
              </c:strCache>
            </c:strRef>
          </c:cat>
          <c:val>
            <c:numRef>
              <c:f>'SL16'!$N$33:$N$36</c:f>
              <c:numCache>
                <c:formatCode>_-* #,##0.0_-;\-* #,##0.0_-;_-* "-"??_-;_-@_-</c:formatCode>
                <c:ptCount val="4"/>
                <c:pt idx="0">
                  <c:v>64.650756883376275</c:v>
                </c:pt>
                <c:pt idx="1">
                  <c:v>70.706089287209977</c:v>
                </c:pt>
                <c:pt idx="2">
                  <c:v>78.08191823837808</c:v>
                </c:pt>
                <c:pt idx="3">
                  <c:v>78.864216047910034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1B5-4B01-B3B7-05E7669B5D9F}"/>
            </c:ext>
          </c:extLst>
        </c:ser>
        <c:ser>
          <c:idx val="1"/>
          <c:order val="1"/>
          <c:tx>
            <c:strRef>
              <c:f>'SL16'!$O$32</c:f>
              <c:strCache>
                <c:ptCount val="1"/>
                <c:pt idx="0">
                  <c:v>Feminino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4.6296296296296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01B5-4B01-B3B7-05E7669B5D9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01B5-4B01-B3B7-05E7669B5D9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4000556918894792E-17"/>
                  <c:y val="-5.09259259259259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01B5-4B01-B3B7-05E7669B5D9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01B5-4B01-B3B7-05E7669B5D9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'SL16'!$M$33:$M$36</c:f>
              <c:strCache>
                <c:ptCount val="4"/>
                <c:pt idx="0">
                  <c:v>Negra</c:v>
                </c:pt>
                <c:pt idx="1">
                  <c:v>Indígena</c:v>
                </c:pt>
                <c:pt idx="2">
                  <c:v>Amarela</c:v>
                </c:pt>
                <c:pt idx="3">
                  <c:v>Branca</c:v>
                </c:pt>
              </c:strCache>
            </c:strRef>
          </c:cat>
          <c:val>
            <c:numRef>
              <c:f>'SL16'!$O$33:$O$36</c:f>
              <c:numCache>
                <c:formatCode>_-* #,##0.0_-;\-* #,##0.0_-;_-* "-"??_-;_-@_-</c:formatCode>
                <c:ptCount val="4"/>
                <c:pt idx="0">
                  <c:v>67.324841211111348</c:v>
                </c:pt>
                <c:pt idx="1">
                  <c:v>66.307860387556786</c:v>
                </c:pt>
                <c:pt idx="2">
                  <c:v>78.380360335316027</c:v>
                </c:pt>
                <c:pt idx="3">
                  <c:v>80.174933847684457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01B5-4B01-B3B7-05E7669B5D9F}"/>
            </c:ext>
          </c:extLst>
        </c:ser>
        <c:ser>
          <c:idx val="2"/>
          <c:order val="2"/>
          <c:tx>
            <c:strRef>
              <c:f>'SL16'!$P$32</c:f>
              <c:strCache>
                <c:ptCount val="1"/>
                <c:pt idx="0">
                  <c:v>Ambos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'SL16'!$M$33:$M$36</c:f>
              <c:strCache>
                <c:ptCount val="4"/>
                <c:pt idx="0">
                  <c:v>Negra</c:v>
                </c:pt>
                <c:pt idx="1">
                  <c:v>Indígena</c:v>
                </c:pt>
                <c:pt idx="2">
                  <c:v>Amarela</c:v>
                </c:pt>
                <c:pt idx="3">
                  <c:v>Branca</c:v>
                </c:pt>
              </c:strCache>
            </c:strRef>
          </c:cat>
          <c:val>
            <c:numRef>
              <c:f>'SL16'!$P$33:$P$36</c:f>
              <c:numCache>
                <c:formatCode>_-* #,##0.0_-;\-* #,##0.0_-;_-* "-"??_-;_-@_-</c:formatCode>
                <c:ptCount val="4"/>
                <c:pt idx="0">
                  <c:v>65.769177639776643</c:v>
                </c:pt>
                <c:pt idx="1">
                  <c:v>68.852649688628262</c:v>
                </c:pt>
                <c:pt idx="2">
                  <c:v>78.216102060167231</c:v>
                </c:pt>
                <c:pt idx="3">
                  <c:v>79.463065295984208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1B5-4B01-B3B7-05E7669B5D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5596544"/>
        <c:axId val="75598080"/>
      </c:barChart>
      <c:catAx>
        <c:axId val="75596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75598080"/>
        <c:crosses val="autoZero"/>
        <c:auto val="1"/>
        <c:lblAlgn val="ctr"/>
        <c:lblOffset val="100"/>
        <c:noMultiLvlLbl val="0"/>
      </c:catAx>
      <c:valAx>
        <c:axId val="75598080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75596544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Pt>
            <c:idx val="13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FCE-4335-9C2D-F8B6D071E268}"/>
              </c:ext>
            </c:extLst>
          </c:dPt>
          <c:dPt>
            <c:idx val="1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5FCE-4335-9C2D-F8B6D071E26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'SL24'!$K$3:$K$30</c:f>
              <c:strCache>
                <c:ptCount val="28"/>
                <c:pt idx="0">
                  <c:v>AM</c:v>
                </c:pt>
                <c:pt idx="1">
                  <c:v>AP</c:v>
                </c:pt>
                <c:pt idx="2">
                  <c:v>RR</c:v>
                </c:pt>
                <c:pt idx="3">
                  <c:v>SP</c:v>
                </c:pt>
                <c:pt idx="4">
                  <c:v>MT</c:v>
                </c:pt>
                <c:pt idx="5">
                  <c:v>MS</c:v>
                </c:pt>
                <c:pt idx="6">
                  <c:v>RJ</c:v>
                </c:pt>
                <c:pt idx="7">
                  <c:v>GO</c:v>
                </c:pt>
                <c:pt idx="8">
                  <c:v>PA</c:v>
                </c:pt>
                <c:pt idx="9">
                  <c:v>DF</c:v>
                </c:pt>
                <c:pt idx="10">
                  <c:v>PE</c:v>
                </c:pt>
                <c:pt idx="11">
                  <c:v>ES</c:v>
                </c:pt>
                <c:pt idx="12">
                  <c:v>PR</c:v>
                </c:pt>
                <c:pt idx="13">
                  <c:v>BR</c:v>
                </c:pt>
                <c:pt idx="14">
                  <c:v>AC</c:v>
                </c:pt>
                <c:pt idx="15">
                  <c:v>CE</c:v>
                </c:pt>
                <c:pt idx="16">
                  <c:v>BA</c:v>
                </c:pt>
                <c:pt idx="17">
                  <c:v>TO</c:v>
                </c:pt>
                <c:pt idx="18">
                  <c:v>AL</c:v>
                </c:pt>
                <c:pt idx="19">
                  <c:v>RO</c:v>
                </c:pt>
                <c:pt idx="20">
                  <c:v>PB</c:v>
                </c:pt>
                <c:pt idx="21">
                  <c:v>MG</c:v>
                </c:pt>
                <c:pt idx="22">
                  <c:v>MA</c:v>
                </c:pt>
                <c:pt idx="23">
                  <c:v>SE</c:v>
                </c:pt>
                <c:pt idx="24">
                  <c:v>RN</c:v>
                </c:pt>
                <c:pt idx="25">
                  <c:v>SC</c:v>
                </c:pt>
                <c:pt idx="26">
                  <c:v>RS</c:v>
                </c:pt>
                <c:pt idx="27">
                  <c:v>PI</c:v>
                </c:pt>
              </c:strCache>
            </c:strRef>
          </c:cat>
          <c:val>
            <c:numRef>
              <c:f>'SL24'!$L$3:$L$30</c:f>
              <c:numCache>
                <c:formatCode>0.0</c:formatCode>
                <c:ptCount val="28"/>
                <c:pt idx="0">
                  <c:v>76.742276206366</c:v>
                </c:pt>
                <c:pt idx="1">
                  <c:v>78.365451997196914</c:v>
                </c:pt>
                <c:pt idx="2">
                  <c:v>79.490710812557964</c:v>
                </c:pt>
                <c:pt idx="3">
                  <c:v>80.85493346323463</c:v>
                </c:pt>
                <c:pt idx="4">
                  <c:v>81.1388704216603</c:v>
                </c:pt>
                <c:pt idx="5">
                  <c:v>81.546779900920029</c:v>
                </c:pt>
                <c:pt idx="6">
                  <c:v>81.712880445962327</c:v>
                </c:pt>
                <c:pt idx="7">
                  <c:v>81.930715331093069</c:v>
                </c:pt>
                <c:pt idx="8">
                  <c:v>82.391468586250923</c:v>
                </c:pt>
                <c:pt idx="9">
                  <c:v>82.602958928721819</c:v>
                </c:pt>
                <c:pt idx="10">
                  <c:v>83.662785776451756</c:v>
                </c:pt>
                <c:pt idx="11">
                  <c:v>83.827214503202327</c:v>
                </c:pt>
                <c:pt idx="12">
                  <c:v>83.852974675501287</c:v>
                </c:pt>
                <c:pt idx="13">
                  <c:v>84.613346587160265</c:v>
                </c:pt>
                <c:pt idx="14">
                  <c:v>84.941824770518565</c:v>
                </c:pt>
                <c:pt idx="15">
                  <c:v>86.138210648476914</c:v>
                </c:pt>
                <c:pt idx="16">
                  <c:v>86.335209817027447</c:v>
                </c:pt>
                <c:pt idx="17">
                  <c:v>86.543412257714465</c:v>
                </c:pt>
                <c:pt idx="18">
                  <c:v>87.314327003987856</c:v>
                </c:pt>
                <c:pt idx="19">
                  <c:v>87.78100707332446</c:v>
                </c:pt>
                <c:pt idx="20">
                  <c:v>87.810215248044443</c:v>
                </c:pt>
                <c:pt idx="21">
                  <c:v>87.966983975870619</c:v>
                </c:pt>
                <c:pt idx="22">
                  <c:v>88.454168976904171</c:v>
                </c:pt>
                <c:pt idx="23">
                  <c:v>88.492551639540238</c:v>
                </c:pt>
                <c:pt idx="24">
                  <c:v>88.967475613283199</c:v>
                </c:pt>
                <c:pt idx="25">
                  <c:v>89.71755495898023</c:v>
                </c:pt>
                <c:pt idx="26">
                  <c:v>91.063002348604797</c:v>
                </c:pt>
                <c:pt idx="27">
                  <c:v>93.195752251656472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FCE-4335-9C2D-F8B6D071E2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15"/>
        <c:axId val="76820864"/>
        <c:axId val="76822400"/>
      </c:barChart>
      <c:catAx>
        <c:axId val="76820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76822400"/>
        <c:crosses val="autoZero"/>
        <c:auto val="1"/>
        <c:lblAlgn val="ctr"/>
        <c:lblOffset val="100"/>
        <c:noMultiLvlLbl val="0"/>
      </c:catAx>
      <c:valAx>
        <c:axId val="76822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76820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229169285624489E-2"/>
          <c:y val="4.5128205128205132E-2"/>
          <c:w val="0.91915980023542054"/>
          <c:h val="0.75512473248536238"/>
        </c:manualLayout>
      </c:layout>
      <c:areaChart>
        <c:grouping val="stacked"/>
        <c:varyColors val="0"/>
        <c:ser>
          <c:idx val="0"/>
          <c:order val="0"/>
          <c:tx>
            <c:strRef>
              <c:f>'SL25'!$B$29</c:f>
              <c:strCache>
                <c:ptCount val="1"/>
                <c:pt idx="0">
                  <c:v>Observada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rgbClr val="0070C0"/>
              </a:solidFill>
            </a:ln>
            <a:effectLst/>
          </c:spPr>
          <c:cat>
            <c:strRef>
              <c:f>'SL25'!$C$28:$CE$28</c:f>
              <c:strCache>
                <c:ptCount val="8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80+</c:v>
                </c:pt>
              </c:strCache>
            </c:strRef>
          </c:cat>
          <c:val>
            <c:numRef>
              <c:f>'SL25'!$C$29:$CE$29</c:f>
              <c:numCache>
                <c:formatCode>0.0</c:formatCode>
                <c:ptCount val="81"/>
                <c:pt idx="0">
                  <c:v>50.464067641049574</c:v>
                </c:pt>
                <c:pt idx="1">
                  <c:v>52.140322446510062</c:v>
                </c:pt>
                <c:pt idx="2">
                  <c:v>48.909452237641304</c:v>
                </c:pt>
                <c:pt idx="3">
                  <c:v>48.73119506341709</c:v>
                </c:pt>
                <c:pt idx="4">
                  <c:v>48.272720313529597</c:v>
                </c:pt>
                <c:pt idx="5">
                  <c:v>48.869609872180924</c:v>
                </c:pt>
                <c:pt idx="6">
                  <c:v>49.198350221079622</c:v>
                </c:pt>
                <c:pt idx="7">
                  <c:v>49.284110110887688</c:v>
                </c:pt>
                <c:pt idx="8">
                  <c:v>50.916408490462693</c:v>
                </c:pt>
                <c:pt idx="9">
                  <c:v>51.514749488036202</c:v>
                </c:pt>
                <c:pt idx="10">
                  <c:v>50.316232257610878</c:v>
                </c:pt>
                <c:pt idx="11">
                  <c:v>49.332186581412763</c:v>
                </c:pt>
                <c:pt idx="12">
                  <c:v>49.678502886956409</c:v>
                </c:pt>
                <c:pt idx="13">
                  <c:v>49.655408313012394</c:v>
                </c:pt>
                <c:pt idx="14">
                  <c:v>49.285603434574249</c:v>
                </c:pt>
                <c:pt idx="15">
                  <c:v>46.642080656592213</c:v>
                </c:pt>
                <c:pt idx="16">
                  <c:v>45.512543745119544</c:v>
                </c:pt>
                <c:pt idx="17">
                  <c:v>42.53220286042977</c:v>
                </c:pt>
                <c:pt idx="18">
                  <c:v>39.456532382611925</c:v>
                </c:pt>
                <c:pt idx="19">
                  <c:v>36.741411527957453</c:v>
                </c:pt>
                <c:pt idx="20">
                  <c:v>34.140685941130123</c:v>
                </c:pt>
                <c:pt idx="21">
                  <c:v>30.59156912940113</c:v>
                </c:pt>
                <c:pt idx="22">
                  <c:v>30.717695982830616</c:v>
                </c:pt>
                <c:pt idx="23">
                  <c:v>30.518637812175367</c:v>
                </c:pt>
                <c:pt idx="24">
                  <c:v>29.680881959777921</c:v>
                </c:pt>
                <c:pt idx="25">
                  <c:v>27.24130724620947</c:v>
                </c:pt>
                <c:pt idx="26">
                  <c:v>29.790739085567932</c:v>
                </c:pt>
                <c:pt idx="27">
                  <c:v>28.300432438828729</c:v>
                </c:pt>
                <c:pt idx="28">
                  <c:v>29.154489804213096</c:v>
                </c:pt>
                <c:pt idx="29">
                  <c:v>29.502661752930951</c:v>
                </c:pt>
                <c:pt idx="30">
                  <c:v>29.83042244829587</c:v>
                </c:pt>
                <c:pt idx="31">
                  <c:v>30.000644983647863</c:v>
                </c:pt>
                <c:pt idx="32">
                  <c:v>30.81671574257113</c:v>
                </c:pt>
                <c:pt idx="33">
                  <c:v>30.412182454703558</c:v>
                </c:pt>
                <c:pt idx="34">
                  <c:v>30.448955678050066</c:v>
                </c:pt>
                <c:pt idx="35">
                  <c:v>30.555556372022398</c:v>
                </c:pt>
                <c:pt idx="36">
                  <c:v>30.901953905993846</c:v>
                </c:pt>
                <c:pt idx="37">
                  <c:v>31.50792083425301</c:v>
                </c:pt>
                <c:pt idx="38">
                  <c:v>30.576584660906413</c:v>
                </c:pt>
                <c:pt idx="39">
                  <c:v>29.210776709897175</c:v>
                </c:pt>
                <c:pt idx="40">
                  <c:v>30.158398138739674</c:v>
                </c:pt>
                <c:pt idx="41">
                  <c:v>28.994093541477163</c:v>
                </c:pt>
                <c:pt idx="42">
                  <c:v>29.25790393891506</c:v>
                </c:pt>
                <c:pt idx="43">
                  <c:v>27.063058451856239</c:v>
                </c:pt>
                <c:pt idx="44">
                  <c:v>25.925860664172518</c:v>
                </c:pt>
                <c:pt idx="45">
                  <c:v>26.177928135127207</c:v>
                </c:pt>
                <c:pt idx="46">
                  <c:v>26.683310412920061</c:v>
                </c:pt>
                <c:pt idx="47">
                  <c:v>25.977128284028716</c:v>
                </c:pt>
                <c:pt idx="48">
                  <c:v>24.940658058847202</c:v>
                </c:pt>
                <c:pt idx="49">
                  <c:v>23.202619582325429</c:v>
                </c:pt>
                <c:pt idx="50">
                  <c:v>21.332135844537778</c:v>
                </c:pt>
                <c:pt idx="51">
                  <c:v>22.119494861381249</c:v>
                </c:pt>
                <c:pt idx="52">
                  <c:v>20.759496327465847</c:v>
                </c:pt>
                <c:pt idx="53">
                  <c:v>20.97016499063777</c:v>
                </c:pt>
                <c:pt idx="54">
                  <c:v>20.779256167155786</c:v>
                </c:pt>
                <c:pt idx="55">
                  <c:v>21.775114642820682</c:v>
                </c:pt>
                <c:pt idx="56">
                  <c:v>18.499832757275058</c:v>
                </c:pt>
                <c:pt idx="57">
                  <c:v>17.272180354027132</c:v>
                </c:pt>
                <c:pt idx="58">
                  <c:v>16.694591998126022</c:v>
                </c:pt>
                <c:pt idx="59">
                  <c:v>17.354669653205132</c:v>
                </c:pt>
                <c:pt idx="60">
                  <c:v>14.705984402996156</c:v>
                </c:pt>
                <c:pt idx="61">
                  <c:v>13.217024655496477</c:v>
                </c:pt>
                <c:pt idx="62">
                  <c:v>11.894334011146418</c:v>
                </c:pt>
                <c:pt idx="63">
                  <c:v>13.327882617623466</c:v>
                </c:pt>
                <c:pt idx="64">
                  <c:v>12.594959880403941</c:v>
                </c:pt>
                <c:pt idx="65">
                  <c:v>10.782872781926907</c:v>
                </c:pt>
                <c:pt idx="66">
                  <c:v>10.266713279092306</c:v>
                </c:pt>
                <c:pt idx="67">
                  <c:v>8.5444681480061035</c:v>
                </c:pt>
                <c:pt idx="68">
                  <c:v>7.5286843260646865</c:v>
                </c:pt>
                <c:pt idx="69">
                  <c:v>9.5837703831324887</c:v>
                </c:pt>
                <c:pt idx="70">
                  <c:v>8.9287197253521242</c:v>
                </c:pt>
                <c:pt idx="71">
                  <c:v>7.0354800987403516</c:v>
                </c:pt>
                <c:pt idx="72">
                  <c:v>6.3052134856121596</c:v>
                </c:pt>
                <c:pt idx="73">
                  <c:v>6.870730321226886</c:v>
                </c:pt>
                <c:pt idx="74">
                  <c:v>7.7394409516125169</c:v>
                </c:pt>
                <c:pt idx="75">
                  <c:v>7.6617125739251346</c:v>
                </c:pt>
                <c:pt idx="76">
                  <c:v>7.305532266770796</c:v>
                </c:pt>
                <c:pt idx="77">
                  <c:v>6.4188218904282985</c:v>
                </c:pt>
                <c:pt idx="78">
                  <c:v>8.0218847449831063</c:v>
                </c:pt>
                <c:pt idx="79">
                  <c:v>8.0711846719811895</c:v>
                </c:pt>
                <c:pt idx="80">
                  <c:v>7.7715644923155311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3F0-4608-BB5F-5EA32E09A94B}"/>
            </c:ext>
          </c:extLst>
        </c:ser>
        <c:ser>
          <c:idx val="1"/>
          <c:order val="1"/>
          <c:tx>
            <c:strRef>
              <c:f>'SL25'!$B$30</c:f>
              <c:strCache>
                <c:ptCount val="1"/>
                <c:pt idx="0">
                  <c:v>Sem Transferências Previdenciárias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cat>
            <c:strRef>
              <c:f>'SL25'!$C$28:$CE$28</c:f>
              <c:strCache>
                <c:ptCount val="8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80+</c:v>
                </c:pt>
              </c:strCache>
            </c:strRef>
          </c:cat>
          <c:val>
            <c:numRef>
              <c:f>'SL25'!$C$30:$CE$30</c:f>
              <c:numCache>
                <c:formatCode>0.0</c:formatCode>
                <c:ptCount val="81"/>
                <c:pt idx="0">
                  <c:v>3.0723168014310787</c:v>
                </c:pt>
                <c:pt idx="1">
                  <c:v>2.7828406922441502</c:v>
                </c:pt>
                <c:pt idx="2">
                  <c:v>3.2665088671890885</c:v>
                </c:pt>
                <c:pt idx="3">
                  <c:v>3.4069847954913683</c:v>
                </c:pt>
                <c:pt idx="4">
                  <c:v>3.9320840213666557</c:v>
                </c:pt>
                <c:pt idx="5">
                  <c:v>4.1213069192758667</c:v>
                </c:pt>
                <c:pt idx="6">
                  <c:v>4.2766516223205073</c:v>
                </c:pt>
                <c:pt idx="7">
                  <c:v>4.6295646042254006</c:v>
                </c:pt>
                <c:pt idx="8">
                  <c:v>4.2832906862758904</c:v>
                </c:pt>
                <c:pt idx="9">
                  <c:v>4.9313473666810097</c:v>
                </c:pt>
                <c:pt idx="10">
                  <c:v>4.6583750847588377</c:v>
                </c:pt>
                <c:pt idx="11">
                  <c:v>5.3744124756649398</c:v>
                </c:pt>
                <c:pt idx="12">
                  <c:v>5.5566482083139732</c:v>
                </c:pt>
                <c:pt idx="13">
                  <c:v>5.6600789452405635</c:v>
                </c:pt>
                <c:pt idx="14">
                  <c:v>6.5662594734789437</c:v>
                </c:pt>
                <c:pt idx="15">
                  <c:v>6.7713796590899591</c:v>
                </c:pt>
                <c:pt idx="16">
                  <c:v>7.0942856093876472</c:v>
                </c:pt>
                <c:pt idx="17">
                  <c:v>6.8686182789024812</c:v>
                </c:pt>
                <c:pt idx="18">
                  <c:v>7.6807669600640835</c:v>
                </c:pt>
                <c:pt idx="19">
                  <c:v>7.4946403285837917</c:v>
                </c:pt>
                <c:pt idx="20">
                  <c:v>7.7035233353113028</c:v>
                </c:pt>
                <c:pt idx="21">
                  <c:v>7.0007966069387351</c:v>
                </c:pt>
                <c:pt idx="22">
                  <c:v>5.8968427487075452</c:v>
                </c:pt>
                <c:pt idx="23">
                  <c:v>7.2847820920689337</c:v>
                </c:pt>
                <c:pt idx="24">
                  <c:v>5.8977701296991683</c:v>
                </c:pt>
                <c:pt idx="25">
                  <c:v>6.7070323617679186</c:v>
                </c:pt>
                <c:pt idx="26">
                  <c:v>5.7626875135554023</c:v>
                </c:pt>
                <c:pt idx="27">
                  <c:v>6.1159980605634203</c:v>
                </c:pt>
                <c:pt idx="28">
                  <c:v>5.483139433639618</c:v>
                </c:pt>
                <c:pt idx="29">
                  <c:v>5.1997088104184535</c:v>
                </c:pt>
                <c:pt idx="30">
                  <c:v>5.3010488766780242</c:v>
                </c:pt>
                <c:pt idx="31">
                  <c:v>5.0170347769550823</c:v>
                </c:pt>
                <c:pt idx="32">
                  <c:v>5.8895850088874688</c:v>
                </c:pt>
                <c:pt idx="33">
                  <c:v>4.5918305690987147</c:v>
                </c:pt>
                <c:pt idx="34">
                  <c:v>5.5046456912708841</c:v>
                </c:pt>
                <c:pt idx="35">
                  <c:v>6.041680587422011</c:v>
                </c:pt>
                <c:pt idx="36">
                  <c:v>5.7644968245019221</c:v>
                </c:pt>
                <c:pt idx="37">
                  <c:v>5.5896762279445689</c:v>
                </c:pt>
                <c:pt idx="38">
                  <c:v>5.1908366588807766</c:v>
                </c:pt>
                <c:pt idx="39">
                  <c:v>5.1852174065446377</c:v>
                </c:pt>
                <c:pt idx="40">
                  <c:v>5.2374562984279187</c:v>
                </c:pt>
                <c:pt idx="41">
                  <c:v>5.0563250280318996</c:v>
                </c:pt>
                <c:pt idx="42">
                  <c:v>4.6273193085233153</c:v>
                </c:pt>
                <c:pt idx="43">
                  <c:v>6.0742873946761513</c:v>
                </c:pt>
                <c:pt idx="44">
                  <c:v>6.271455706319891</c:v>
                </c:pt>
                <c:pt idx="45">
                  <c:v>6.9288391977099231</c:v>
                </c:pt>
                <c:pt idx="46">
                  <c:v>6.7462533939842722</c:v>
                </c:pt>
                <c:pt idx="47">
                  <c:v>6.9342755556489166</c:v>
                </c:pt>
                <c:pt idx="48">
                  <c:v>7.2585168865139913</c:v>
                </c:pt>
                <c:pt idx="49">
                  <c:v>7.4535028967702672</c:v>
                </c:pt>
                <c:pt idx="50">
                  <c:v>9.3414800164182275</c:v>
                </c:pt>
                <c:pt idx="51">
                  <c:v>8.8188517488698217</c:v>
                </c:pt>
                <c:pt idx="52">
                  <c:v>10.194999385192304</c:v>
                </c:pt>
                <c:pt idx="53">
                  <c:v>11.940596532221001</c:v>
                </c:pt>
                <c:pt idx="54">
                  <c:v>12.704690682405307</c:v>
                </c:pt>
                <c:pt idx="55">
                  <c:v>16.248549385481148</c:v>
                </c:pt>
                <c:pt idx="56">
                  <c:v>17.632831267294421</c:v>
                </c:pt>
                <c:pt idx="57">
                  <c:v>19.396114254302834</c:v>
                </c:pt>
                <c:pt idx="58">
                  <c:v>22.099497899018857</c:v>
                </c:pt>
                <c:pt idx="59">
                  <c:v>24.462970281100095</c:v>
                </c:pt>
                <c:pt idx="60">
                  <c:v>29.860321167774693</c:v>
                </c:pt>
                <c:pt idx="61">
                  <c:v>33.636432870037254</c:v>
                </c:pt>
                <c:pt idx="62">
                  <c:v>35.603532644235258</c:v>
                </c:pt>
                <c:pt idx="63">
                  <c:v>37.398033549486208</c:v>
                </c:pt>
                <c:pt idx="64">
                  <c:v>36.779329146309038</c:v>
                </c:pt>
                <c:pt idx="65">
                  <c:v>43.930778287388954</c:v>
                </c:pt>
                <c:pt idx="66">
                  <c:v>46.473337390522943</c:v>
                </c:pt>
                <c:pt idx="67">
                  <c:v>50.089596557632703</c:v>
                </c:pt>
                <c:pt idx="68">
                  <c:v>54.069296063222595</c:v>
                </c:pt>
                <c:pt idx="69">
                  <c:v>52.328932053823621</c:v>
                </c:pt>
                <c:pt idx="70">
                  <c:v>54.184196465365815</c:v>
                </c:pt>
                <c:pt idx="71">
                  <c:v>56.903832987220511</c:v>
                </c:pt>
                <c:pt idx="72">
                  <c:v>59.246274681946815</c:v>
                </c:pt>
                <c:pt idx="73">
                  <c:v>61.020291778769533</c:v>
                </c:pt>
                <c:pt idx="74">
                  <c:v>61.262281181275888</c:v>
                </c:pt>
                <c:pt idx="75">
                  <c:v>60.864453569686894</c:v>
                </c:pt>
                <c:pt idx="76">
                  <c:v>61.49835329342082</c:v>
                </c:pt>
                <c:pt idx="77">
                  <c:v>59.847664742874152</c:v>
                </c:pt>
                <c:pt idx="78">
                  <c:v>59.535210083724841</c:v>
                </c:pt>
                <c:pt idx="79">
                  <c:v>59.029570400776919</c:v>
                </c:pt>
                <c:pt idx="80">
                  <c:v>59.630821780531193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3F0-4608-BB5F-5EA32E09A94B}"/>
            </c:ext>
          </c:extLst>
        </c:ser>
        <c:ser>
          <c:idx val="2"/>
          <c:order val="2"/>
          <c:tx>
            <c:strRef>
              <c:f>'SL28'!#REF!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'SL25'!$C$28:$CE$28</c:f>
              <c:strCache>
                <c:ptCount val="8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80+</c:v>
                </c:pt>
              </c:strCache>
            </c:strRef>
          </c:cat>
          <c:val>
            <c:numRef>
              <c:f>'SL28'!#REF!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3F0-4608-BB5F-5EA32E09A9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123968"/>
        <c:axId val="79125504"/>
      </c:areaChart>
      <c:catAx>
        <c:axId val="79123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9125504"/>
        <c:crosses val="autoZero"/>
        <c:auto val="1"/>
        <c:lblAlgn val="ctr"/>
        <c:lblOffset val="100"/>
        <c:noMultiLvlLbl val="0"/>
      </c:catAx>
      <c:valAx>
        <c:axId val="79125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791239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>
        <c:manualLayout>
          <c:xMode val="edge"/>
          <c:yMode val="edge"/>
          <c:x val="8.0521868496493856E-2"/>
          <c:y val="0.89112330277513507"/>
          <c:w val="0.91057314813196699"/>
          <c:h val="0.105744746526159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t-BR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'SL26'!$M$46</c:f>
              <c:strCache>
                <c:ptCount val="1"/>
                <c:pt idx="0">
                  <c:v>Observada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'SL26'!$L$47:$L$73</c:f>
              <c:strCache>
                <c:ptCount val="27"/>
                <c:pt idx="0">
                  <c:v>SP</c:v>
                </c:pt>
                <c:pt idx="1">
                  <c:v>TO</c:v>
                </c:pt>
                <c:pt idx="2">
                  <c:v>RJ</c:v>
                </c:pt>
                <c:pt idx="3">
                  <c:v>ES</c:v>
                </c:pt>
                <c:pt idx="4">
                  <c:v>PA</c:v>
                </c:pt>
                <c:pt idx="5">
                  <c:v>MT</c:v>
                </c:pt>
                <c:pt idx="6">
                  <c:v>GO</c:v>
                </c:pt>
                <c:pt idx="7">
                  <c:v>AM</c:v>
                </c:pt>
                <c:pt idx="8">
                  <c:v>SE</c:v>
                </c:pt>
                <c:pt idx="9">
                  <c:v>AP</c:v>
                </c:pt>
                <c:pt idx="10">
                  <c:v>RR</c:v>
                </c:pt>
                <c:pt idx="11">
                  <c:v>MG</c:v>
                </c:pt>
                <c:pt idx="12">
                  <c:v>PR</c:v>
                </c:pt>
                <c:pt idx="13">
                  <c:v>RO</c:v>
                </c:pt>
                <c:pt idx="14">
                  <c:v>DF</c:v>
                </c:pt>
                <c:pt idx="15">
                  <c:v>AL</c:v>
                </c:pt>
                <c:pt idx="16">
                  <c:v>RS</c:v>
                </c:pt>
                <c:pt idx="17">
                  <c:v>SC</c:v>
                </c:pt>
                <c:pt idx="18">
                  <c:v>PE</c:v>
                </c:pt>
                <c:pt idx="19">
                  <c:v>AC</c:v>
                </c:pt>
                <c:pt idx="20">
                  <c:v>MS</c:v>
                </c:pt>
                <c:pt idx="21">
                  <c:v>PI</c:v>
                </c:pt>
                <c:pt idx="22">
                  <c:v>BA</c:v>
                </c:pt>
                <c:pt idx="23">
                  <c:v>CE</c:v>
                </c:pt>
                <c:pt idx="24">
                  <c:v>MA</c:v>
                </c:pt>
                <c:pt idx="25">
                  <c:v>PB</c:v>
                </c:pt>
                <c:pt idx="26">
                  <c:v>RN</c:v>
                </c:pt>
              </c:strCache>
            </c:strRef>
          </c:cat>
          <c:val>
            <c:numRef>
              <c:f>'SL26'!$M$47:$M$73</c:f>
              <c:numCache>
                <c:formatCode>0.0</c:formatCode>
                <c:ptCount val="27"/>
                <c:pt idx="0">
                  <c:v>16.211036627428477</c:v>
                </c:pt>
                <c:pt idx="1">
                  <c:v>12.104682184352473</c:v>
                </c:pt>
                <c:pt idx="2">
                  <c:v>17.436928096172053</c:v>
                </c:pt>
                <c:pt idx="3">
                  <c:v>18.25668145886819</c:v>
                </c:pt>
                <c:pt idx="4">
                  <c:v>16.33149530541915</c:v>
                </c:pt>
                <c:pt idx="5">
                  <c:v>24.068117643790622</c:v>
                </c:pt>
                <c:pt idx="6">
                  <c:v>24.876148123774527</c:v>
                </c:pt>
                <c:pt idx="7">
                  <c:v>21.60548990661275</c:v>
                </c:pt>
                <c:pt idx="8">
                  <c:v>25.499799905172349</c:v>
                </c:pt>
                <c:pt idx="9">
                  <c:v>28.165087318487494</c:v>
                </c:pt>
                <c:pt idx="10">
                  <c:v>30.513232611748851</c:v>
                </c:pt>
                <c:pt idx="11">
                  <c:v>35.054500954371271</c:v>
                </c:pt>
                <c:pt idx="12">
                  <c:v>40.81664696723206</c:v>
                </c:pt>
                <c:pt idx="13">
                  <c:v>38.808525134388979</c:v>
                </c:pt>
                <c:pt idx="14">
                  <c:v>49.657929442795911</c:v>
                </c:pt>
                <c:pt idx="15">
                  <c:v>41.994068710766065</c:v>
                </c:pt>
                <c:pt idx="16">
                  <c:v>51.014695852603388</c:v>
                </c:pt>
                <c:pt idx="17">
                  <c:v>53.900346404754252</c:v>
                </c:pt>
                <c:pt idx="18">
                  <c:v>46.348058849101527</c:v>
                </c:pt>
                <c:pt idx="19">
                  <c:v>48.089333925192406</c:v>
                </c:pt>
                <c:pt idx="20">
                  <c:v>52.336964780240756</c:v>
                </c:pt>
                <c:pt idx="21">
                  <c:v>46.114386427664968</c:v>
                </c:pt>
                <c:pt idx="22">
                  <c:v>47.747965269774312</c:v>
                </c:pt>
                <c:pt idx="23">
                  <c:v>49.146594817561684</c:v>
                </c:pt>
                <c:pt idx="24">
                  <c:v>45.668345837632415</c:v>
                </c:pt>
                <c:pt idx="25">
                  <c:v>53.990073366875542</c:v>
                </c:pt>
                <c:pt idx="26">
                  <c:v>60.64872149935794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229-491F-8627-112AF824ED68}"/>
            </c:ext>
          </c:extLst>
        </c:ser>
        <c:ser>
          <c:idx val="1"/>
          <c:order val="1"/>
          <c:tx>
            <c:strRef>
              <c:f>'SL26'!$N$46</c:f>
              <c:strCache>
                <c:ptCount val="1"/>
                <c:pt idx="0">
                  <c:v>Estimada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'SL26'!$L$47:$L$73</c:f>
              <c:strCache>
                <c:ptCount val="27"/>
                <c:pt idx="0">
                  <c:v>SP</c:v>
                </c:pt>
                <c:pt idx="1">
                  <c:v>TO</c:v>
                </c:pt>
                <c:pt idx="2">
                  <c:v>RJ</c:v>
                </c:pt>
                <c:pt idx="3">
                  <c:v>ES</c:v>
                </c:pt>
                <c:pt idx="4">
                  <c:v>PA</c:v>
                </c:pt>
                <c:pt idx="5">
                  <c:v>MT</c:v>
                </c:pt>
                <c:pt idx="6">
                  <c:v>GO</c:v>
                </c:pt>
                <c:pt idx="7">
                  <c:v>AM</c:v>
                </c:pt>
                <c:pt idx="8">
                  <c:v>SE</c:v>
                </c:pt>
                <c:pt idx="9">
                  <c:v>AP</c:v>
                </c:pt>
                <c:pt idx="10">
                  <c:v>RR</c:v>
                </c:pt>
                <c:pt idx="11">
                  <c:v>MG</c:v>
                </c:pt>
                <c:pt idx="12">
                  <c:v>PR</c:v>
                </c:pt>
                <c:pt idx="13">
                  <c:v>RO</c:v>
                </c:pt>
                <c:pt idx="14">
                  <c:v>DF</c:v>
                </c:pt>
                <c:pt idx="15">
                  <c:v>AL</c:v>
                </c:pt>
                <c:pt idx="16">
                  <c:v>RS</c:v>
                </c:pt>
                <c:pt idx="17">
                  <c:v>SC</c:v>
                </c:pt>
                <c:pt idx="18">
                  <c:v>PE</c:v>
                </c:pt>
                <c:pt idx="19">
                  <c:v>AC</c:v>
                </c:pt>
                <c:pt idx="20">
                  <c:v>MS</c:v>
                </c:pt>
                <c:pt idx="21">
                  <c:v>PI</c:v>
                </c:pt>
                <c:pt idx="22">
                  <c:v>BA</c:v>
                </c:pt>
                <c:pt idx="23">
                  <c:v>CE</c:v>
                </c:pt>
                <c:pt idx="24">
                  <c:v>MA</c:v>
                </c:pt>
                <c:pt idx="25">
                  <c:v>PB</c:v>
                </c:pt>
                <c:pt idx="26">
                  <c:v>RN</c:v>
                </c:pt>
              </c:strCache>
            </c:strRef>
          </c:cat>
          <c:val>
            <c:numRef>
              <c:f>'SL26'!$N$47:$N$73</c:f>
              <c:numCache>
                <c:formatCode>0.0</c:formatCode>
                <c:ptCount val="27"/>
                <c:pt idx="0">
                  <c:v>26.596347582696001</c:v>
                </c:pt>
                <c:pt idx="1">
                  <c:v>27.350058961870936</c:v>
                </c:pt>
                <c:pt idx="2">
                  <c:v>29.874982471354389</c:v>
                </c:pt>
                <c:pt idx="3">
                  <c:v>31.795159786575006</c:v>
                </c:pt>
                <c:pt idx="4">
                  <c:v>33.975818278958783</c:v>
                </c:pt>
                <c:pt idx="5">
                  <c:v>36.255196374180166</c:v>
                </c:pt>
                <c:pt idx="6">
                  <c:v>36.954391815155908</c:v>
                </c:pt>
                <c:pt idx="7">
                  <c:v>38.10249631562192</c:v>
                </c:pt>
                <c:pt idx="8">
                  <c:v>42.69277941888307</c:v>
                </c:pt>
                <c:pt idx="9">
                  <c:v>43.653952939018652</c:v>
                </c:pt>
                <c:pt idx="10">
                  <c:v>45.592185289774321</c:v>
                </c:pt>
                <c:pt idx="11">
                  <c:v>47.974674574582117</c:v>
                </c:pt>
                <c:pt idx="12">
                  <c:v>51.504716960558973</c:v>
                </c:pt>
                <c:pt idx="13">
                  <c:v>53.607161975711996</c:v>
                </c:pt>
                <c:pt idx="14">
                  <c:v>57.808249876360037</c:v>
                </c:pt>
                <c:pt idx="15">
                  <c:v>61.760304442539663</c:v>
                </c:pt>
                <c:pt idx="16">
                  <c:v>62.393278340045704</c:v>
                </c:pt>
                <c:pt idx="17">
                  <c:v>63.064022651137222</c:v>
                </c:pt>
                <c:pt idx="18">
                  <c:v>64.212517019412616</c:v>
                </c:pt>
                <c:pt idx="19">
                  <c:v>64.335812988614748</c:v>
                </c:pt>
                <c:pt idx="20">
                  <c:v>64.524866497591347</c:v>
                </c:pt>
                <c:pt idx="21">
                  <c:v>64.711310228896593</c:v>
                </c:pt>
                <c:pt idx="22">
                  <c:v>65.101711382577193</c:v>
                </c:pt>
                <c:pt idx="23">
                  <c:v>67.244415418258725</c:v>
                </c:pt>
                <c:pt idx="24">
                  <c:v>68.461994556311367</c:v>
                </c:pt>
                <c:pt idx="25">
                  <c:v>71.692807755159748</c:v>
                </c:pt>
                <c:pt idx="26">
                  <c:v>76.65602490409546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229-491F-8627-112AF824ED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258368"/>
        <c:axId val="79259904"/>
      </c:radarChart>
      <c:catAx>
        <c:axId val="79258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254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BR"/>
          </a:p>
        </c:txPr>
        <c:crossAx val="79259904"/>
        <c:crosses val="autoZero"/>
        <c:auto val="1"/>
        <c:lblAlgn val="ctr"/>
        <c:lblOffset val="100"/>
        <c:noMultiLvlLbl val="0"/>
      </c:catAx>
      <c:valAx>
        <c:axId val="7925990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79258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t-B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0.34839</cdr:x>
      <cdr:y>0.04579</cdr:y>
    </cdr:from>
    <cdr:to>
      <cdr:x>0.72258</cdr:x>
      <cdr:y>0.20123</cdr:y>
    </cdr:to>
    <cdr:sp macro="" textlink="">
      <cdr:nvSpPr>
        <cdr:cNvPr id="2" name="Rectangle 2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888432" y="180239"/>
          <a:ext cx="4176464" cy="61184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miter lim="800000"/>
          <a:headEnd/>
          <a:tailEnd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</a:extLst>
      </cdr:spPr>
      <cdr:txBody>
        <a:bodyPr xmlns:a="http://schemas.openxmlformats.org/drawingml/2006/main" wrap="square" lIns="27432" tIns="22860" rIns="27432" bIns="22860" anchor="ctr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pt-BR" sz="12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Taxa de Pobreza estimada se não houvesse transferências previdenciárias e assistenciais</a:t>
          </a:r>
        </a:p>
      </cdr:txBody>
    </cdr:sp>
  </cdr:relSizeAnchor>
  <cdr:relSizeAnchor xmlns:cdr="http://schemas.openxmlformats.org/drawingml/2006/chartDrawing">
    <cdr:from>
      <cdr:x>0.72258</cdr:x>
      <cdr:y>0.12351</cdr:y>
    </cdr:from>
    <cdr:to>
      <cdr:x>0.74839</cdr:x>
      <cdr:y>0.38417</cdr:y>
    </cdr:to>
    <cdr:cxnSp macro="">
      <cdr:nvCxnSpPr>
        <cdr:cNvPr id="4" name="AutoShape 3">
          <a:extLst xmlns:a="http://schemas.openxmlformats.org/drawingml/2006/main">
            <a:ext uri="{FF2B5EF4-FFF2-40B4-BE49-F238E27FC236}">
              <a16:creationId xmlns:a16="http://schemas.microsoft.com/office/drawing/2014/main" xmlns="" id="{87297A38-1702-481D-9BE1-50E4ADEE5D39}"/>
            </a:ext>
          </a:extLst>
        </cdr:cNvPr>
        <cdr:cNvCxnSpPr>
          <a:cxnSpLocks xmlns:a="http://schemas.openxmlformats.org/drawingml/2006/main" noChangeShapeType="1"/>
          <a:stCxn xmlns:a="http://schemas.openxmlformats.org/drawingml/2006/main" id="2" idx="3"/>
        </cdr:cNvCxnSpPr>
      </cdr:nvCxnSpPr>
      <cdr:spPr bwMode="auto">
        <a:xfrm xmlns:a="http://schemas.openxmlformats.org/drawingml/2006/main">
          <a:off x="8064896" y="486164"/>
          <a:ext cx="288032" cy="1026004"/>
        </a:xfrm>
        <a:prstGeom xmlns:a="http://schemas.openxmlformats.org/drawingml/2006/main" prst="bentConnector2">
          <a:avLst/>
        </a:prstGeom>
        <a:noFill xmlns:a="http://schemas.openxmlformats.org/drawingml/2006/main"/>
        <a:ln xmlns:a="http://schemas.openxmlformats.org/drawingml/2006/main" w="9525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miter lim="800000"/>
          <a:headEnd/>
          <a:tailEnd type="triangle" w="med" len="med"/>
        </a:ln>
        <a:extLst xmlns:a="http://schemas.openxmlformats.org/drawingml/2006/main">
          <a:ext uri="{909E8E84-426E-40DD-AFC4-6F175D3DCCD1}">
            <a14:hiddenFill xmlns:a14="http://schemas.microsoft.com/office/drawing/2010/main">
              <a:noFill/>
            </a14:hiddenFill>
          </a:ext>
        </a:extLst>
      </cdr:spPr>
    </cdr:cxnSp>
  </cdr:relSizeAnchor>
  <cdr:relSizeAnchor xmlns:cdr="http://schemas.openxmlformats.org/drawingml/2006/chartDrawing">
    <cdr:from>
      <cdr:x>0.08202</cdr:x>
      <cdr:y>0.61612</cdr:y>
    </cdr:from>
    <cdr:to>
      <cdr:x>0.32258</cdr:x>
      <cdr:y>0.77258</cdr:y>
    </cdr:to>
    <cdr:sp macro="" textlink="">
      <cdr:nvSpPr>
        <cdr:cNvPr id="5" name="Rectangle 2">
          <a:extLst xmlns:a="http://schemas.openxmlformats.org/drawingml/2006/main">
            <a:ext uri="{FF2B5EF4-FFF2-40B4-BE49-F238E27FC236}">
              <a16:creationId xmlns:a16="http://schemas.microsoft.com/office/drawing/2014/main" xmlns="" id="{350E5F10-08E3-4A1A-B2DE-1F472E17AE24}"/>
            </a:ext>
          </a:extLst>
        </cdr:cNvPr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15417" y="2425164"/>
          <a:ext cx="2684983" cy="61585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miter lim="800000"/>
          <a:headEnd/>
          <a:tailEnd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FFFFFF" mc:Ignorable="a14" a14:legacySpreadsheetColorIndex="65"/>
              </a:solidFill>
            </a14:hiddenFill>
          </a:ext>
        </a:extLst>
      </cdr:spPr>
      <cdr:txBody>
        <a:bodyPr xmlns:a="http://schemas.openxmlformats.org/drawingml/2006/main" wrap="square" lIns="27432" tIns="22860" rIns="27432" bIns="22860" anchor="ctr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pt-BR" sz="1200" b="1" i="0" u="none" strike="noStrike" baseline="0" dirty="0">
              <a:solidFill>
                <a:schemeClr val="bg1"/>
              </a:solidFill>
              <a:latin typeface="Arial"/>
              <a:cs typeface="Arial"/>
            </a:rPr>
            <a:t>Taxa de </a:t>
          </a:r>
          <a:r>
            <a:rPr lang="pt-BR" sz="1200" b="1" dirty="0">
              <a:solidFill>
                <a:schemeClr val="bg1"/>
              </a:solidFill>
              <a:latin typeface="Arial"/>
              <a:cs typeface="Arial"/>
            </a:rPr>
            <a:t>Pobreza observada</a:t>
          </a:r>
          <a:endParaRPr lang="pt-BR" sz="1200" b="1" i="0" u="none" strike="noStrike" baseline="0" dirty="0">
            <a:solidFill>
              <a:schemeClr val="bg1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0.32258</cdr:x>
      <cdr:y>0.53052</cdr:y>
    </cdr:from>
    <cdr:to>
      <cdr:x>0.35598</cdr:x>
      <cdr:y>0.69435</cdr:y>
    </cdr:to>
    <cdr:cxnSp macro="">
      <cdr:nvCxnSpPr>
        <cdr:cNvPr id="6" name="AutoShape 3">
          <a:extLst xmlns:a="http://schemas.openxmlformats.org/drawingml/2006/main">
            <a:ext uri="{FF2B5EF4-FFF2-40B4-BE49-F238E27FC236}">
              <a16:creationId xmlns:a16="http://schemas.microsoft.com/office/drawing/2014/main" xmlns="" id="{236077A9-D8F0-490F-8860-CE2B4477944D}"/>
            </a:ext>
          </a:extLst>
        </cdr:cNvPr>
        <cdr:cNvCxnSpPr>
          <a:cxnSpLocks xmlns:a="http://schemas.openxmlformats.org/drawingml/2006/main" noChangeShapeType="1"/>
          <a:stCxn xmlns:a="http://schemas.openxmlformats.org/drawingml/2006/main" id="5" idx="3"/>
        </cdr:cNvCxnSpPr>
      </cdr:nvCxnSpPr>
      <cdr:spPr bwMode="auto">
        <a:xfrm xmlns:a="http://schemas.openxmlformats.org/drawingml/2006/main" flipV="1">
          <a:off x="3600400" y="2088232"/>
          <a:ext cx="372740" cy="644862"/>
        </a:xfrm>
        <a:prstGeom xmlns:a="http://schemas.openxmlformats.org/drawingml/2006/main" prst="bentConnector2">
          <a:avLst/>
        </a:prstGeom>
        <a:noFill xmlns:a="http://schemas.openxmlformats.org/drawingml/2006/main"/>
        <a:ln xmlns:a="http://schemas.openxmlformats.org/drawingml/2006/main" w="9525">
          <a:solidFill>
            <a:srgbClr xmlns:mc="http://schemas.openxmlformats.org/markup-compatibility/2006" xmlns:a14="http://schemas.microsoft.com/office/drawing/2010/main" val="000000" mc:Ignorable="a14" a14:legacySpreadsheetColorIndex="64"/>
          </a:solidFill>
          <a:miter lim="800000"/>
          <a:headEnd/>
          <a:tailEnd type="triangle" w="med" len="med"/>
        </a:ln>
        <a:extLst xmlns:a="http://schemas.openxmlformats.org/drawingml/2006/main">
          <a:ext uri="{909E8E84-426E-40DD-AFC4-6F175D3DCCD1}">
            <a14:hiddenFill xmlns:a14="http://schemas.microsoft.com/office/drawing/2010/main">
              <a:noFill/>
            </a14:hiddenFill>
          </a:ext>
        </a:extLst>
      </cdr:spPr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A6664FA-AF0A-45FC-885B-04D190D07035}" type="datetimeFigureOut">
              <a:rPr lang="pt-BR"/>
              <a:pPr>
                <a:defRPr/>
              </a:pPr>
              <a:t>23/05/2018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9D6BEB-7759-4620-8051-FFBB4FBC8FC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8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D5D9A08-F3FE-4BB6-B799-04081211DB6F}" type="datetimeFigureOut">
              <a:rPr lang="pt-BR"/>
              <a:pPr>
                <a:defRPr/>
              </a:pPr>
              <a:t>23/05/2018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1" y="4714875"/>
            <a:ext cx="5438775" cy="4467225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DE36A22-266B-48E5-8FAA-DE3C89EB1A2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6801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E36A22-266B-48E5-8FAA-DE3C89EB1A2E}" type="slidenum">
              <a:rPr lang="pt-BR" smtClean="0"/>
              <a:pPr>
                <a:defRPr/>
              </a:pPr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3634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E36A22-266B-48E5-8FAA-DE3C89EB1A2E}" type="slidenum">
              <a:rPr lang="pt-BR" smtClean="0"/>
              <a:pPr>
                <a:defRPr/>
              </a:pPr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3675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E36A22-266B-48E5-8FAA-DE3C89EB1A2E}" type="slidenum">
              <a:rPr lang="pt-BR" smtClean="0"/>
              <a:pPr>
                <a:defRPr/>
              </a:pPr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0623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044A5-6C76-4FD2-B8A0-CE78AF10FE05}" type="datetime1">
              <a:rPr lang="pt-BR" smtClean="0"/>
              <a:t>23/05/2018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F0FF9B3-D56C-44EA-B509-0E6494DD74A2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E77B7-A5AA-48A5-BFAA-CD9B9FAAA886}" type="datetime1">
              <a:rPr lang="pt-BR" smtClean="0"/>
              <a:t>23/05/2018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6D514-F7AC-4889-8AA3-848A2AF54A7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6110A-4989-4658-9EFD-53FE17CC4021}" type="datetime1">
              <a:rPr lang="pt-BR" smtClean="0"/>
              <a:t>23/05/2018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79A86-2F7A-4BB9-8D81-4BA1547B1CA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908720"/>
            <a:ext cx="10972800" cy="1143000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2113558"/>
            <a:ext cx="10972800" cy="4425355"/>
          </a:xfrm>
        </p:spPr>
        <p:txBody>
          <a:bodyPr/>
          <a:lstStyle/>
          <a:p>
            <a:pPr lvl="0"/>
            <a:r>
              <a:rPr lang="pt-BR" dirty="0"/>
              <a:t>Clique para editar os estilos do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3F5D1-E7D9-45F3-9CC4-83FB38064A27}" type="datetime1">
              <a:rPr lang="pt-BR" smtClean="0"/>
              <a:t>23/05/2018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E693352-1BC1-43AD-A09D-B6B3238F1E03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C2FA4-BFDB-45B6-AC6E-984D42B387DD}" type="datetime1">
              <a:rPr lang="pt-BR" smtClean="0"/>
              <a:t>23/05/2018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99D0BF4-F8BA-4378-9858-1839851994F5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 userDrawn="1"/>
        </p:nvSpPr>
        <p:spPr>
          <a:xfrm>
            <a:off x="11106224" y="6356350"/>
            <a:ext cx="384043" cy="501650"/>
          </a:xfrm>
          <a:prstGeom prst="rect">
            <a:avLst/>
          </a:prstGeom>
          <a:solidFill>
            <a:srgbClr val="92D05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1235E-460B-40CF-8D91-F8941F84FB3F}" type="datetime1">
              <a:rPr lang="pt-BR" smtClean="0"/>
              <a:t>23/05/2018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1BA1377-5094-45CA-8EB6-2EAF14527267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15ED7-C786-409E-87DF-F7044B2F337E}" type="datetime1">
              <a:rPr lang="pt-BR" smtClean="0"/>
              <a:t>23/05/2018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6AFE867-88E9-45CD-A8F2-8C5A1C5C18D2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908BB-9BF4-4904-A653-B42AA9F082DA}" type="datetime1">
              <a:rPr lang="pt-BR" smtClean="0"/>
              <a:t>23/05/2018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B90E1-8CD9-4A04-9C5F-0A8B279D2E0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2AC83-A30F-494F-850D-C8BBB2994F0D}" type="datetime1">
              <a:rPr lang="pt-BR" smtClean="0"/>
              <a:t>23/05/2018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3A2D2-D382-46B3-9673-6AB04107203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3E3BB-F690-4A4C-9E4D-6DD7B72CB8D7}" type="datetime1">
              <a:rPr lang="pt-BR" smtClean="0"/>
              <a:t>23/05/2018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14B14-790C-4DFF-897B-F6CD5BFFC05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2BCB4-5E30-4E71-AFB0-A46FF3BAEF4A}" type="datetime1">
              <a:rPr lang="pt-BR" smtClean="0"/>
              <a:t>23/05/2018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92423-FE46-4560-80AF-8C1444B5F86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609600" y="557809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609600" y="1700809"/>
            <a:ext cx="10972800" cy="4425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dirty="0"/>
              <a:t>Clique para editar os estilos do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7CA878-8534-4162-826D-7F3F8DD6CF48}" type="datetime1">
              <a:rPr lang="pt-BR" smtClean="0"/>
              <a:t>23/05/2018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83B9A1-8274-4860-860D-DDD2B2D23ED6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  <p:sp>
        <p:nvSpPr>
          <p:cNvPr id="7" name="Retângulo 6"/>
          <p:cNvSpPr/>
          <p:nvPr userDrawn="1"/>
        </p:nvSpPr>
        <p:spPr>
          <a:xfrm>
            <a:off x="-7949" y="-9338"/>
            <a:ext cx="10496437" cy="702033"/>
          </a:xfrm>
          <a:prstGeom prst="rect">
            <a:avLst/>
          </a:prstGeom>
          <a:solidFill>
            <a:srgbClr val="126A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 userDrawn="1"/>
        </p:nvSpPr>
        <p:spPr>
          <a:xfrm>
            <a:off x="173617" y="66013"/>
            <a:ext cx="70087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0" baseline="0" dirty="0">
                <a:solidFill>
                  <a:schemeClr val="bg1"/>
                </a:solidFill>
                <a:latin typeface="Gotham Bold" panose="02000803030000020004" pitchFamily="2" charset="0"/>
              </a:rPr>
              <a:t>SECRETARIA DE PREVIDÊNCIA</a:t>
            </a:r>
          </a:p>
          <a:p>
            <a:r>
              <a:rPr lang="pt-BR" sz="1500" b="0" baseline="0" dirty="0">
                <a:solidFill>
                  <a:schemeClr val="bg1"/>
                </a:solidFill>
                <a:latin typeface="Gotham Bold" panose="02000803030000020004" pitchFamily="2" charset="0"/>
              </a:rPr>
              <a:t>MINISTÉRIO DA FAZENDA</a:t>
            </a:r>
            <a:endParaRPr lang="pt-BR" sz="1500" b="1" baseline="0" dirty="0">
              <a:solidFill>
                <a:schemeClr val="bg1"/>
              </a:solidFill>
              <a:latin typeface="Gotham Bold" panose="02000803030000020004" pitchFamily="2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419" y="114674"/>
            <a:ext cx="1399964" cy="5579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1250" name="Picture 1026" descr="Figura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990601"/>
            <a:ext cx="7543800" cy="519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1251" name="Text Box 1029"/>
          <p:cNvSpPr txBox="1">
            <a:spLocks noChangeArrowheads="1"/>
          </p:cNvSpPr>
          <p:nvPr/>
        </p:nvSpPr>
        <p:spPr bwMode="auto">
          <a:xfrm>
            <a:off x="1919536" y="2209801"/>
            <a:ext cx="8352928" cy="3285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pt-BR" altLang="pt-BR" sz="500" b="1" i="1" dirty="0">
              <a:latin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pt-BR" altLang="pt-BR" sz="3900" b="1" i="1" dirty="0">
                <a:latin typeface="Arial" charset="0"/>
              </a:rPr>
              <a:t>Cobertura Social e Impactos sobre a Pobreza – Brasil, 2016</a:t>
            </a:r>
            <a:endParaRPr lang="pt-BR" altLang="pt-BR" sz="2200" b="1" i="1" dirty="0">
              <a:latin typeface="Arial" charset="0"/>
            </a:endParaRPr>
          </a:p>
          <a:p>
            <a:pPr algn="ctr">
              <a:spcBef>
                <a:spcPct val="50000"/>
              </a:spcBef>
            </a:pPr>
            <a:endParaRPr lang="pt-BR" altLang="pt-BR" sz="2200" b="1" i="1" dirty="0">
              <a:latin typeface="Arial" charset="0"/>
            </a:endParaRPr>
          </a:p>
          <a:p>
            <a:pPr algn="ctr">
              <a:spcBef>
                <a:spcPct val="50000"/>
              </a:spcBef>
            </a:pPr>
            <a:endParaRPr lang="pt-BR" altLang="pt-BR" sz="1400" b="1" i="1" dirty="0">
              <a:latin typeface="Arial" charset="0"/>
            </a:endParaRPr>
          </a:p>
          <a:p>
            <a:pPr algn="ctr">
              <a:spcBef>
                <a:spcPct val="50000"/>
              </a:spcBef>
            </a:pPr>
            <a:endParaRPr lang="pt-BR" altLang="pt-BR" sz="1400" b="1" i="1" dirty="0">
              <a:latin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pt-BR" altLang="pt-BR" sz="2000" b="1" i="1" dirty="0">
                <a:latin typeface="Arial" charset="0"/>
              </a:rPr>
              <a:t>BRASÍLIA, MAIO DE 2018</a:t>
            </a:r>
          </a:p>
        </p:txBody>
      </p:sp>
    </p:spTree>
    <p:extLst>
      <p:ext uri="{BB962C8B-B14F-4D97-AF65-F5344CB8AC3E}">
        <p14:creationId xmlns:p14="http://schemas.microsoft.com/office/powerpoint/2010/main" val="201762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496" name="Rectangle 9"/>
          <p:cNvSpPr>
            <a:spLocks noChangeArrowheads="1"/>
          </p:cNvSpPr>
          <p:nvPr/>
        </p:nvSpPr>
        <p:spPr bwMode="auto">
          <a:xfrm>
            <a:off x="479376" y="6309320"/>
            <a:ext cx="113052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pt-BR" altLang="pt-BR" sz="1000" dirty="0">
                <a:latin typeface="Arial" charset="0"/>
              </a:rPr>
              <a:t>Fonte: </a:t>
            </a:r>
            <a:r>
              <a:rPr lang="pt-BR" altLang="pt-BR" sz="1000" dirty="0" err="1">
                <a:latin typeface="Arial" charset="0"/>
              </a:rPr>
              <a:t>PNADc</a:t>
            </a:r>
            <a:r>
              <a:rPr lang="pt-BR" altLang="pt-BR" sz="1000" dirty="0">
                <a:latin typeface="Arial" charset="0"/>
              </a:rPr>
              <a:t>/IBGE – 2016.</a:t>
            </a:r>
          </a:p>
          <a:p>
            <a:pPr algn="r"/>
            <a:r>
              <a:rPr lang="pt-BR" altLang="pt-BR" sz="1000" dirty="0">
                <a:latin typeface="Arial" charset="0"/>
              </a:rPr>
              <a:t>Elaboração: </a:t>
            </a:r>
            <a:r>
              <a:rPr lang="pt-BR" altLang="pt-BR" sz="1000" dirty="0" smtClean="0">
                <a:latin typeface="Arial" charset="0"/>
              </a:rPr>
              <a:t>SPREV/MF</a:t>
            </a:r>
            <a:r>
              <a:rPr lang="pt-BR" altLang="pt-BR" sz="1000" dirty="0">
                <a:latin typeface="Arial" charset="0"/>
              </a:rPr>
              <a:t>.</a:t>
            </a: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2058852"/>
              </p:ext>
            </p:extLst>
          </p:nvPr>
        </p:nvGraphicFramePr>
        <p:xfrm>
          <a:off x="335360" y="1988840"/>
          <a:ext cx="1152128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B5C30DB7-6778-4BD0-B31B-A2AB6DF58D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5440" y="692697"/>
            <a:ext cx="10081120" cy="931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b="1" dirty="0">
                <a:latin typeface="Arial" charset="0"/>
              </a:rPr>
              <a:t>Proteção Social da População Ocupada com entre 16 e 59 anos, por Idade, Brasil – 2016 (%)</a:t>
            </a:r>
            <a:endParaRPr lang="pt-BR" altLang="pt-BR" b="1" dirty="0">
              <a:solidFill>
                <a:srgbClr val="3333CC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354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0466" name="Rectangle 2"/>
          <p:cNvSpPr>
            <a:spLocks noChangeArrowheads="1"/>
          </p:cNvSpPr>
          <p:nvPr/>
        </p:nvSpPr>
        <p:spPr bwMode="auto">
          <a:xfrm>
            <a:off x="1055440" y="1988840"/>
            <a:ext cx="10081120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4400" b="1" dirty="0">
                <a:latin typeface="Arial" charset="0"/>
              </a:rPr>
              <a:t>1.2 Perfil da População Ocupada e Desprotegida com entre 16 e 59 anos, Brasil - 2016</a:t>
            </a:r>
          </a:p>
        </p:txBody>
      </p:sp>
    </p:spTree>
    <p:extLst>
      <p:ext uri="{BB962C8B-B14F-4D97-AF65-F5344CB8AC3E}">
        <p14:creationId xmlns:p14="http://schemas.microsoft.com/office/powerpoint/2010/main" val="2598310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055440" y="692495"/>
            <a:ext cx="10081120" cy="1368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b="1" dirty="0">
                <a:latin typeface="Arial" charset="0"/>
              </a:rPr>
              <a:t>População Ocupada Socialmente Desprotegida 16-59 por Situação do Domicílio, Brasil - 2016</a:t>
            </a:r>
            <a:endParaRPr lang="pt-BR" altLang="pt-BR" b="1" dirty="0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28575"/>
              </p:ext>
            </p:extLst>
          </p:nvPr>
        </p:nvGraphicFramePr>
        <p:xfrm>
          <a:off x="3395999" y="2390891"/>
          <a:ext cx="5400001" cy="1800000"/>
        </p:xfrm>
        <a:graphic>
          <a:graphicData uri="http://schemas.openxmlformats.org/drawingml/2006/table">
            <a:tbl>
              <a:tblPr/>
              <a:tblGrid>
                <a:gridCol w="16745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5084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7457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500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Situação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Urbano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19.848.355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85,9%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Rural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3.270.597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23.118.952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5" name="Retângulo 4"/>
          <p:cNvSpPr/>
          <p:nvPr/>
        </p:nvSpPr>
        <p:spPr>
          <a:xfrm>
            <a:off x="3395999" y="4190891"/>
            <a:ext cx="540000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altLang="pt-BR" sz="1000" dirty="0"/>
              <a:t>Fonte: PNAD Contínua/IBGE – 2016. / Elaboração: </a:t>
            </a:r>
            <a:r>
              <a:rPr lang="pt-BR" altLang="pt-BR" sz="1000" dirty="0" smtClean="0"/>
              <a:t>SPREV/MF</a:t>
            </a:r>
            <a:r>
              <a:rPr lang="pt-BR" altLang="pt-BR" sz="1000" dirty="0"/>
              <a:t>.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C750CF19-68F8-4CC6-B778-B32A9F029F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6271" y="5316106"/>
            <a:ext cx="10081120" cy="108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b="1" dirty="0">
                <a:solidFill>
                  <a:srgbClr val="002060"/>
                </a:solidFill>
                <a:latin typeface="Arial" charset="0"/>
              </a:rPr>
              <a:t>Ela é hoje uma população predominantemente urbana.</a:t>
            </a:r>
          </a:p>
        </p:txBody>
      </p:sp>
    </p:spTree>
    <p:extLst>
      <p:ext uri="{BB962C8B-B14F-4D97-AF65-F5344CB8AC3E}">
        <p14:creationId xmlns:p14="http://schemas.microsoft.com/office/powerpoint/2010/main" val="26656719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e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599904"/>
              </p:ext>
            </p:extLst>
          </p:nvPr>
        </p:nvGraphicFramePr>
        <p:xfrm>
          <a:off x="3396000" y="2349080"/>
          <a:ext cx="5400000" cy="1800000"/>
        </p:xfrm>
        <a:graphic>
          <a:graphicData uri="http://schemas.openxmlformats.org/drawingml/2006/table">
            <a:tbl>
              <a:tblPr/>
              <a:tblGrid>
                <a:gridCol w="16745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5084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7457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500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Sexo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Masculino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13.549.737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58,6%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Feminino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9.569.216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41,4%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00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23.118.953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ABB8C05C-D789-448C-AF05-8BCAE06F3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5439" y="692495"/>
            <a:ext cx="10081120" cy="1368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b="1" dirty="0">
                <a:latin typeface="Arial" charset="0"/>
              </a:rPr>
              <a:t>População Ocupada Socialmente Desprotegida 16-59 por Sexo, Brasil - 2016</a:t>
            </a:r>
            <a:endParaRPr lang="pt-BR" altLang="pt-BR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0B20B3E8-2705-4B46-9DE0-9E8B818D91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6271" y="5316106"/>
            <a:ext cx="10081120" cy="108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b="1" dirty="0">
                <a:solidFill>
                  <a:srgbClr val="002060"/>
                </a:solidFill>
                <a:latin typeface="Arial" charset="0"/>
              </a:rPr>
              <a:t>Cerca de três em cada cinco são homens.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xmlns="" id="{DD72812D-5555-4E8A-B1E8-42ED5A5DB143}"/>
              </a:ext>
            </a:extLst>
          </p:cNvPr>
          <p:cNvSpPr/>
          <p:nvPr/>
        </p:nvSpPr>
        <p:spPr>
          <a:xfrm>
            <a:off x="3395999" y="4190891"/>
            <a:ext cx="540000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altLang="pt-BR" sz="1000" dirty="0"/>
              <a:t>Fonte: PNAD Contínua/IBGE – 2016. / Elaboração: </a:t>
            </a:r>
            <a:r>
              <a:rPr lang="pt-BR" altLang="pt-BR" sz="1000" dirty="0" smtClean="0"/>
              <a:t>SPREV/MF</a:t>
            </a:r>
            <a:r>
              <a:rPr lang="pt-BR" altLang="pt-BR" sz="1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7571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1496" name="Rectangle 9"/>
          <p:cNvSpPr>
            <a:spLocks noChangeArrowheads="1"/>
          </p:cNvSpPr>
          <p:nvPr/>
        </p:nvSpPr>
        <p:spPr bwMode="auto">
          <a:xfrm>
            <a:off x="335360" y="5281051"/>
            <a:ext cx="1152128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pt-BR" altLang="pt-BR" sz="1000" dirty="0">
                <a:latin typeface="Arial" charset="0"/>
              </a:rPr>
              <a:t>Fonte: </a:t>
            </a:r>
            <a:r>
              <a:rPr lang="pt-BR" altLang="pt-BR" sz="1000" dirty="0" err="1">
                <a:latin typeface="Arial" charset="0"/>
              </a:rPr>
              <a:t>PNADc</a:t>
            </a:r>
            <a:r>
              <a:rPr lang="pt-BR" altLang="pt-BR" sz="1000" dirty="0">
                <a:latin typeface="Arial" charset="0"/>
              </a:rPr>
              <a:t>/IBGE – 2016. / Elaboração: </a:t>
            </a:r>
            <a:r>
              <a:rPr lang="pt-BR" altLang="pt-BR" sz="1000" dirty="0" smtClean="0">
                <a:latin typeface="Arial" charset="0"/>
              </a:rPr>
              <a:t>SPREV/MF</a:t>
            </a:r>
            <a:r>
              <a:rPr lang="pt-BR" altLang="pt-BR" sz="1000" dirty="0">
                <a:latin typeface="Arial" charset="0"/>
              </a:rPr>
              <a:t>.</a:t>
            </a: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9394891"/>
              </p:ext>
            </p:extLst>
          </p:nvPr>
        </p:nvGraphicFramePr>
        <p:xfrm>
          <a:off x="335360" y="2052638"/>
          <a:ext cx="11521280" cy="3392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1A94D041-7332-469C-B014-D7B4F478D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5440" y="706421"/>
            <a:ext cx="10081120" cy="1368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b="1" dirty="0">
                <a:latin typeface="Arial" charset="0"/>
              </a:rPr>
              <a:t>Milhares de Pessoas 16-59 Ocupadas Socialmente Desprotegidas por Sexo e Idade, Brasil - 2016</a:t>
            </a:r>
            <a:endParaRPr lang="pt-BR" altLang="pt-BR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xmlns="" id="{512E66B0-8CCE-42AA-80A6-2FE372F12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488" y="5527272"/>
            <a:ext cx="11305255" cy="108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b="1" dirty="0">
                <a:solidFill>
                  <a:srgbClr val="002060"/>
                </a:solidFill>
                <a:latin typeface="Arial" charset="0"/>
              </a:rPr>
              <a:t>O número de desprotegidos cai significativamente entre os 40 e os 59 anos de idade.</a:t>
            </a:r>
          </a:p>
        </p:txBody>
      </p:sp>
    </p:spTree>
    <p:extLst>
      <p:ext uri="{BB962C8B-B14F-4D97-AF65-F5344CB8AC3E}">
        <p14:creationId xmlns:p14="http://schemas.microsoft.com/office/powerpoint/2010/main" val="30361286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4562" name="Rectangle 2"/>
          <p:cNvSpPr>
            <a:spLocks noChangeArrowheads="1"/>
          </p:cNvSpPr>
          <p:nvPr/>
        </p:nvSpPr>
        <p:spPr bwMode="auto">
          <a:xfrm>
            <a:off x="1055440" y="692696"/>
            <a:ext cx="10081120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b="1" dirty="0">
                <a:latin typeface="Arial" charset="0"/>
              </a:rPr>
              <a:t>Trabalhadores Protegidos e Desprotegidos por Região Geográfica, Brasil -  2016</a:t>
            </a: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600259"/>
              </p:ext>
            </p:extLst>
          </p:nvPr>
        </p:nvGraphicFramePr>
        <p:xfrm>
          <a:off x="1775521" y="1916832"/>
          <a:ext cx="8640957" cy="2880000"/>
        </p:xfrm>
        <a:graphic>
          <a:graphicData uri="http://schemas.openxmlformats.org/drawingml/2006/table">
            <a:tbl>
              <a:tblPr/>
              <a:tblGrid>
                <a:gridCol w="15914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333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914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3331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9144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 fontAlgn="ctr"/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Protegidos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Desprotegidos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Região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3.898.499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2.668.564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Nordeste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11.812.816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8.238.538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Sudeste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28.418.158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47,4%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8.096.129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11.062.085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2.226.961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Centro-Oeste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4.807.003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1.888.761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59.998.561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23.118.953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-312713" y="5038941"/>
            <a:ext cx="1072919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pt-BR" altLang="pt-BR" sz="1000" dirty="0">
                <a:latin typeface="Arial" charset="0"/>
              </a:rPr>
              <a:t>Fonte: </a:t>
            </a:r>
            <a:r>
              <a:rPr lang="pt-BR" altLang="pt-BR" sz="1000" dirty="0" err="1">
                <a:latin typeface="Arial" charset="0"/>
              </a:rPr>
              <a:t>PNADc</a:t>
            </a:r>
            <a:r>
              <a:rPr lang="pt-BR" altLang="pt-BR" sz="1000" dirty="0">
                <a:latin typeface="Arial" charset="0"/>
              </a:rPr>
              <a:t>/IBGE – 2016. / Elaboração: </a:t>
            </a:r>
            <a:r>
              <a:rPr lang="pt-BR" altLang="pt-BR" sz="1000" dirty="0" smtClean="0">
                <a:latin typeface="Arial" charset="0"/>
              </a:rPr>
              <a:t>SPREV/MF</a:t>
            </a:r>
            <a:r>
              <a:rPr lang="pt-BR" altLang="pt-BR" sz="1000" dirty="0">
                <a:latin typeface="Arial" charset="0"/>
              </a:rPr>
              <a:t>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B6037B9D-028C-4CC1-ABBD-E455EB73D0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371" y="5295553"/>
            <a:ext cx="11305255" cy="108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b="1" dirty="0">
                <a:solidFill>
                  <a:srgbClr val="002060"/>
                </a:solidFill>
                <a:latin typeface="Arial" charset="0"/>
              </a:rPr>
              <a:t>Mais de 70% </a:t>
            </a:r>
            <a:r>
              <a:rPr lang="pt-BR" altLang="pt-BR" b="1" dirty="0" smtClean="0">
                <a:solidFill>
                  <a:srgbClr val="002060"/>
                </a:solidFill>
                <a:latin typeface="Arial" charset="0"/>
              </a:rPr>
              <a:t>dos desprotegidos estão </a:t>
            </a:r>
            <a:r>
              <a:rPr lang="pt-BR" altLang="pt-BR" b="1" dirty="0">
                <a:solidFill>
                  <a:srgbClr val="002060"/>
                </a:solidFill>
                <a:latin typeface="Arial" charset="0"/>
              </a:rPr>
              <a:t>no Nordeste e Sudeste, enquanto mais de 65% dos protegidos estão no Sul e Sudeste.</a:t>
            </a:r>
          </a:p>
        </p:txBody>
      </p:sp>
    </p:spTree>
    <p:extLst>
      <p:ext uri="{BB962C8B-B14F-4D97-AF65-F5344CB8AC3E}">
        <p14:creationId xmlns:p14="http://schemas.microsoft.com/office/powerpoint/2010/main" val="3851935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6612" name="Rectangle 5"/>
          <p:cNvSpPr>
            <a:spLocks noChangeArrowheads="1"/>
          </p:cNvSpPr>
          <p:nvPr/>
        </p:nvSpPr>
        <p:spPr bwMode="auto">
          <a:xfrm>
            <a:off x="1055440" y="692696"/>
            <a:ext cx="10081120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altLang="pt-BR" b="1" dirty="0">
                <a:latin typeface="Arial" charset="0"/>
              </a:rPr>
              <a:t>Milhares de Pessoas Ocupadas Socialmente Desprotegidas 16-59 por Sexo e Posição na Ocupação, Brasil – 2016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-1140803" y="5084863"/>
            <a:ext cx="1072919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pt-BR" altLang="pt-BR" sz="1000" dirty="0">
                <a:latin typeface="Arial" charset="0"/>
              </a:rPr>
              <a:t>Fonte: PNAD Contínua IBGE – 2016. / Elaboração: </a:t>
            </a:r>
            <a:r>
              <a:rPr lang="pt-BR" altLang="pt-BR" sz="1000" dirty="0" smtClean="0">
                <a:latin typeface="Arial" charset="0"/>
              </a:rPr>
              <a:t>SPREV/MF</a:t>
            </a:r>
            <a:r>
              <a:rPr lang="pt-BR" altLang="pt-BR" sz="1000" dirty="0">
                <a:latin typeface="Arial" charset="0"/>
              </a:rPr>
              <a:t>.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xmlns="" id="{AAE7ABB9-ADD3-4033-8EB2-24FC0E5C60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223663"/>
              </p:ext>
            </p:extLst>
          </p:nvPr>
        </p:nvGraphicFramePr>
        <p:xfrm>
          <a:off x="2603612" y="2204864"/>
          <a:ext cx="6984776" cy="2879999"/>
        </p:xfrm>
        <a:graphic>
          <a:graphicData uri="http://schemas.openxmlformats.org/drawingml/2006/table">
            <a:tbl>
              <a:tblPr/>
              <a:tblGrid>
                <a:gridCol w="3000605">
                  <a:extLst>
                    <a:ext uri="{9D8B030D-6E8A-4147-A177-3AD203B41FA5}">
                      <a16:colId xmlns:a16="http://schemas.microsoft.com/office/drawing/2014/main" xmlns="" val="3029723574"/>
                    </a:ext>
                  </a:extLst>
                </a:gridCol>
                <a:gridCol w="1381574">
                  <a:extLst>
                    <a:ext uri="{9D8B030D-6E8A-4147-A177-3AD203B41FA5}">
                      <a16:colId xmlns:a16="http://schemas.microsoft.com/office/drawing/2014/main" xmlns="" val="905149750"/>
                    </a:ext>
                  </a:extLst>
                </a:gridCol>
                <a:gridCol w="1316812">
                  <a:extLst>
                    <a:ext uri="{9D8B030D-6E8A-4147-A177-3AD203B41FA5}">
                      <a16:colId xmlns:a16="http://schemas.microsoft.com/office/drawing/2014/main" xmlns="" val="1064047804"/>
                    </a:ext>
                  </a:extLst>
                </a:gridCol>
                <a:gridCol w="1285785">
                  <a:extLst>
                    <a:ext uri="{9D8B030D-6E8A-4147-A177-3AD203B41FA5}">
                      <a16:colId xmlns:a16="http://schemas.microsoft.com/office/drawing/2014/main" xmlns="" val="147046050"/>
                    </a:ext>
                  </a:extLst>
                </a:gridCol>
              </a:tblGrid>
              <a:tr h="236837">
                <a:tc>
                  <a:txBody>
                    <a:bodyPr/>
                    <a:lstStyle/>
                    <a:p>
                      <a:pPr algn="l" fontAlgn="b"/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Homens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Mulheres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16376309"/>
                  </a:ext>
                </a:extLst>
              </a:tr>
              <a:tr h="440527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Empregado privado ou </a:t>
                      </a:r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público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5.360,9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2.217,3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7.578,3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02423652"/>
                  </a:ext>
                </a:extLst>
              </a:tr>
              <a:tr h="440527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Trabalhador doméstico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166,3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2.834,7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3.000,9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38866977"/>
                  </a:ext>
                </a:extLst>
              </a:tr>
              <a:tr h="440527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Empregador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434,7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148,4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583,0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66630455"/>
                  </a:ext>
                </a:extLst>
              </a:tr>
              <a:tr h="440527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Conta-própria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7.328,1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3.773,4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11.101,6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9220069"/>
                  </a:ext>
                </a:extLst>
              </a:tr>
              <a:tr h="440527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Trabalhador familiar auxiliar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259,7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595,4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855,1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47671635"/>
                  </a:ext>
                </a:extLst>
              </a:tr>
              <a:tr h="440527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13.549,7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9.569,2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23.119,0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3341537"/>
                  </a:ext>
                </a:extLst>
              </a:tr>
            </a:tbl>
          </a:graphicData>
        </a:graphic>
      </p:graphicFrame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90A5CE77-5B97-4E7F-AE71-5CE7062FAE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372" y="5398230"/>
            <a:ext cx="11305255" cy="108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b="1" dirty="0">
                <a:solidFill>
                  <a:srgbClr val="002060"/>
                </a:solidFill>
                <a:latin typeface="Arial" charset="0"/>
              </a:rPr>
              <a:t>A maioria dos homens desprotegidos são empregados ou trabalham por conta própria; as mulheres são empregadas, trabalhadoras domésticas e conta-própria.</a:t>
            </a:r>
          </a:p>
        </p:txBody>
      </p:sp>
    </p:spTree>
    <p:extLst>
      <p:ext uri="{BB962C8B-B14F-4D97-AF65-F5344CB8AC3E}">
        <p14:creationId xmlns:p14="http://schemas.microsoft.com/office/powerpoint/2010/main" val="424318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6612" name="Rectangle 5"/>
          <p:cNvSpPr>
            <a:spLocks noChangeArrowheads="1"/>
          </p:cNvSpPr>
          <p:nvPr/>
        </p:nvSpPr>
        <p:spPr bwMode="auto">
          <a:xfrm>
            <a:off x="1055440" y="692696"/>
            <a:ext cx="10081120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altLang="pt-BR" b="1" dirty="0">
                <a:latin typeface="Arial" charset="0"/>
              </a:rPr>
              <a:t>Taxa de Proteção de Pessoas Ocupadas 18-59 por Grupo de Atividade, Brasil - 2016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571550" y="5305640"/>
            <a:ext cx="1106906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pt-BR" altLang="pt-BR" sz="1000" dirty="0">
                <a:latin typeface="Arial" charset="0"/>
              </a:rPr>
              <a:t>Fonte: PNAD Contínua/IBGE – 2016. / Elaboração: </a:t>
            </a:r>
            <a:r>
              <a:rPr lang="pt-BR" altLang="pt-BR" sz="1000" dirty="0" smtClean="0">
                <a:latin typeface="Arial" charset="0"/>
              </a:rPr>
              <a:t>SPREV/MF</a:t>
            </a:r>
            <a:r>
              <a:rPr lang="pt-BR" altLang="pt-BR" sz="1000" dirty="0">
                <a:latin typeface="Arial" charset="0"/>
              </a:rPr>
              <a:t>.</a:t>
            </a: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xmlns="" id="{00000000-0008-0000-0A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4609429"/>
              </p:ext>
            </p:extLst>
          </p:nvPr>
        </p:nvGraphicFramePr>
        <p:xfrm>
          <a:off x="571550" y="1998927"/>
          <a:ext cx="11069066" cy="3296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2">
            <a:extLst>
              <a:ext uri="{FF2B5EF4-FFF2-40B4-BE49-F238E27FC236}">
                <a16:creationId xmlns:a16="http://schemas.microsoft.com/office/drawing/2014/main" xmlns="" id="{7BD08BE8-FB20-4079-BC0D-0446F894A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372" y="5398230"/>
            <a:ext cx="11305255" cy="108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b="1" dirty="0">
                <a:solidFill>
                  <a:srgbClr val="002060"/>
                </a:solidFill>
                <a:latin typeface="Arial" charset="0"/>
              </a:rPr>
              <a:t>A desproteção é frequente em atividades como alojamento e alimentação, serviços domésticos, construção e outros serviços.</a:t>
            </a:r>
          </a:p>
        </p:txBody>
      </p:sp>
    </p:spTree>
    <p:extLst>
      <p:ext uri="{BB962C8B-B14F-4D97-AF65-F5344CB8AC3E}">
        <p14:creationId xmlns:p14="http://schemas.microsoft.com/office/powerpoint/2010/main" val="10457010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0466" name="Rectangle 2"/>
          <p:cNvSpPr>
            <a:spLocks noChangeArrowheads="1"/>
          </p:cNvSpPr>
          <p:nvPr/>
        </p:nvSpPr>
        <p:spPr bwMode="auto">
          <a:xfrm>
            <a:off x="1055440" y="1988840"/>
            <a:ext cx="10081120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4400" b="1" dirty="0">
                <a:latin typeface="Arial" charset="0"/>
              </a:rPr>
              <a:t>1.3 Perfil da População com entre 16 e 59 anos Ocupada e Desprotegida, Brasil - 2016</a:t>
            </a:r>
          </a:p>
        </p:txBody>
      </p:sp>
    </p:spTree>
    <p:extLst>
      <p:ext uri="{BB962C8B-B14F-4D97-AF65-F5344CB8AC3E}">
        <p14:creationId xmlns:p14="http://schemas.microsoft.com/office/powerpoint/2010/main" val="20051389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3538" name="Rectangle 3"/>
          <p:cNvSpPr>
            <a:spLocks noChangeArrowheads="1"/>
          </p:cNvSpPr>
          <p:nvPr/>
        </p:nvSpPr>
        <p:spPr bwMode="auto">
          <a:xfrm>
            <a:off x="1055440" y="692696"/>
            <a:ext cx="10081120" cy="1359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b="1" dirty="0">
                <a:latin typeface="Arial" charset="0"/>
              </a:rPr>
              <a:t>Milhões de Pessoas Ocupadas, por Situação de Proteção e Renda em Salários Mínimos, Brasil - 2016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055438" y="6309320"/>
            <a:ext cx="1072919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pt-BR" altLang="pt-BR" sz="1000" dirty="0">
                <a:latin typeface="Arial" charset="0"/>
              </a:rPr>
              <a:t>Fonte: PNAD Contínua/IBGE – 2016 / Elaboração: </a:t>
            </a:r>
            <a:r>
              <a:rPr lang="pt-BR" altLang="pt-BR" sz="1000" dirty="0" smtClean="0">
                <a:latin typeface="Arial" charset="0"/>
              </a:rPr>
              <a:t>SPREV/MF</a:t>
            </a:r>
            <a:r>
              <a:rPr lang="pt-BR" altLang="pt-BR" sz="1000" dirty="0">
                <a:latin typeface="Arial" charset="0"/>
              </a:rPr>
              <a:t>.</a:t>
            </a: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xmlns="" id="{00000000-0008-0000-06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1723951"/>
              </p:ext>
            </p:extLst>
          </p:nvPr>
        </p:nvGraphicFramePr>
        <p:xfrm>
          <a:off x="1055438" y="2052638"/>
          <a:ext cx="10081122" cy="3968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06662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852" y="1700808"/>
            <a:ext cx="12155524" cy="4825532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0" y="692696"/>
            <a:ext cx="121446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Principais</a:t>
            </a:r>
            <a:r>
              <a:rPr lang="es-ES_tradnl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24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Diferenças</a:t>
            </a:r>
            <a:r>
              <a:rPr lang="es-ES_tradnl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Metodológicas </a:t>
            </a:r>
            <a:endParaRPr lang="es-ES_tradnl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 importante ressaltar que as diferenças metodológicas existentes entre as pesquisas </a:t>
            </a:r>
            <a:r>
              <a:rPr lang="pt-BR" sz="16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(PNAD e PNAD Contínua) inviabilizam </a:t>
            </a:r>
            <a:r>
              <a:rPr lang="pt-BR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processo de comparações entre elas. No quadro, a seguir, estão sintetizadas algumas das principais diferenças</a:t>
            </a:r>
            <a:r>
              <a:rPr lang="pt-BR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ES_trad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6526340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altLang="pt-BR" sz="1000" dirty="0"/>
              <a:t>Fonte: </a:t>
            </a:r>
            <a:r>
              <a:rPr lang="pt-BR" altLang="pt-BR" sz="1000" dirty="0" smtClean="0"/>
              <a:t>Nota Técnica da PNAD </a:t>
            </a:r>
            <a:r>
              <a:rPr lang="pt-BR" altLang="pt-BR" sz="1000" dirty="0"/>
              <a:t>Contínua/IBGE – 2016. Elaboração: SPREV/MF</a:t>
            </a:r>
            <a:endParaRPr lang="es-ES_tradnl" sz="1000" dirty="0"/>
          </a:p>
        </p:txBody>
      </p:sp>
    </p:spTree>
    <p:extLst>
      <p:ext uri="{BB962C8B-B14F-4D97-AF65-F5344CB8AC3E}">
        <p14:creationId xmlns:p14="http://schemas.microsoft.com/office/powerpoint/2010/main" val="442847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5587" name="Rectangle 3"/>
          <p:cNvSpPr>
            <a:spLocks noChangeArrowheads="1"/>
          </p:cNvSpPr>
          <p:nvPr/>
        </p:nvSpPr>
        <p:spPr bwMode="auto">
          <a:xfrm>
            <a:off x="1055440" y="692697"/>
            <a:ext cx="10081120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b="1" dirty="0">
                <a:latin typeface="Arial" charset="0"/>
              </a:rPr>
              <a:t>População Ocupada por Situação de Proteção Posição na Ocupação, Brasil - 2016</a:t>
            </a: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93367"/>
              </p:ext>
            </p:extLst>
          </p:nvPr>
        </p:nvGraphicFramePr>
        <p:xfrm>
          <a:off x="1055438" y="2027388"/>
          <a:ext cx="10081121" cy="4281936"/>
        </p:xfrm>
        <a:graphic>
          <a:graphicData uri="http://schemas.openxmlformats.org/drawingml/2006/table">
            <a:tbl>
              <a:tblPr/>
              <a:tblGrid>
                <a:gridCol w="31339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104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6311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104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6311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56828">
                <a:tc>
                  <a:txBody>
                    <a:bodyPr/>
                    <a:lstStyle/>
                    <a:p>
                      <a:pPr algn="l" fontAlgn="ctr"/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Protegidos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Desprotegidos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68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Posição na Ocupação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68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Empregado c/ Carteira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33.101.084 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55,17%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68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Militar ou Estatutário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7.406.440 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12,34%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68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Empregado no Setor Público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3.056.993 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5,10%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68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Empregados s/ Carteira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1.521.559 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2,54%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7.578.258 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32,78%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68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Doméstico c/ Carteira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1.999.761 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3,33%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68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Doméstico s/ Carteira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701.204 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1,17%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3.000.921 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12,98%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68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Conta-própria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8.524.012 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14,21%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</a:rPr>
                        <a:t>11.101.582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48,02%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68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Empregador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2.682.098 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4,47%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583.043 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2,52%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568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Familiar auxiliar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1.005.409 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1,68%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855.149 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3,70%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5682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59.998.560 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         23.118.953 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8196" marR="8196" marT="819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1055438" y="6309320"/>
            <a:ext cx="1008112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pt-BR" altLang="pt-BR" sz="1000" dirty="0">
                <a:latin typeface="Arial" charset="0"/>
              </a:rPr>
              <a:t>Fonte: PNAD Contínua /IBGE – 2016. / Elaboração: </a:t>
            </a:r>
            <a:r>
              <a:rPr lang="pt-BR" altLang="pt-BR" sz="1000" dirty="0" smtClean="0">
                <a:latin typeface="Arial" charset="0"/>
              </a:rPr>
              <a:t>SPREV/MF</a:t>
            </a:r>
            <a:r>
              <a:rPr lang="pt-BR" altLang="pt-BR" sz="1000" dirty="0"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690847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6612" name="Rectangle 5"/>
          <p:cNvSpPr>
            <a:spLocks noChangeArrowheads="1"/>
          </p:cNvSpPr>
          <p:nvPr/>
        </p:nvSpPr>
        <p:spPr bwMode="auto">
          <a:xfrm>
            <a:off x="1055440" y="692696"/>
            <a:ext cx="10081120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altLang="pt-BR" b="1" dirty="0">
                <a:latin typeface="Arial" charset="0"/>
              </a:rPr>
              <a:t>Taxa de Proteção de Pessoas Ocupadas por Raça/Cor e Sexo, Brasil - 2016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1055438" y="6309320"/>
            <a:ext cx="107291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pt-BR" altLang="pt-BR" sz="1000" dirty="0">
                <a:latin typeface="Arial" charset="0"/>
              </a:rPr>
              <a:t>Fonte: </a:t>
            </a:r>
            <a:r>
              <a:rPr lang="pt-BR" altLang="pt-BR" sz="1000" dirty="0" err="1">
                <a:latin typeface="Arial" charset="0"/>
              </a:rPr>
              <a:t>PNADc</a:t>
            </a:r>
            <a:r>
              <a:rPr lang="pt-BR" altLang="pt-BR" sz="1000" dirty="0">
                <a:latin typeface="Arial" charset="0"/>
              </a:rPr>
              <a:t>/IBGE – 2016.</a:t>
            </a:r>
          </a:p>
          <a:p>
            <a:pPr algn="r"/>
            <a:r>
              <a:rPr lang="pt-BR" altLang="pt-BR" sz="1000" dirty="0">
                <a:latin typeface="Arial" charset="0"/>
              </a:rPr>
              <a:t>Elaboração: </a:t>
            </a:r>
            <a:r>
              <a:rPr lang="pt-BR" altLang="pt-BR" sz="1000" dirty="0" smtClean="0">
                <a:latin typeface="Arial" charset="0"/>
              </a:rPr>
              <a:t>SPREV/MF</a:t>
            </a:r>
            <a:r>
              <a:rPr lang="pt-BR" altLang="pt-BR" sz="1000" dirty="0">
                <a:latin typeface="Arial" charset="0"/>
              </a:rPr>
              <a:t>.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xmlns="" id="{00000000-0008-0000-09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0808717"/>
              </p:ext>
            </p:extLst>
          </p:nvPr>
        </p:nvGraphicFramePr>
        <p:xfrm>
          <a:off x="1055438" y="2057400"/>
          <a:ext cx="10081122" cy="4035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04178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634" name="Rectangle 1026"/>
          <p:cNvSpPr>
            <a:spLocks noChangeArrowheads="1"/>
          </p:cNvSpPr>
          <p:nvPr/>
        </p:nvSpPr>
        <p:spPr bwMode="auto">
          <a:xfrm>
            <a:off x="1055440" y="1988840"/>
            <a:ext cx="1008112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4400" b="1" dirty="0">
                <a:latin typeface="Arial" charset="0"/>
              </a:rPr>
              <a:t>2.1 Proteção Social entre Pessoas Idosas (60 anos ou mais) – Brasil</a:t>
            </a:r>
          </a:p>
        </p:txBody>
      </p:sp>
    </p:spTree>
    <p:extLst>
      <p:ext uri="{BB962C8B-B14F-4D97-AF65-F5344CB8AC3E}">
        <p14:creationId xmlns:p14="http://schemas.microsoft.com/office/powerpoint/2010/main" val="19086078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5346" name="Rectangle 16"/>
          <p:cNvSpPr>
            <a:spLocks noChangeArrowheads="1"/>
          </p:cNvSpPr>
          <p:nvPr/>
        </p:nvSpPr>
        <p:spPr bwMode="auto">
          <a:xfrm>
            <a:off x="371513" y="953166"/>
            <a:ext cx="11089232" cy="106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b="1" dirty="0">
                <a:latin typeface="Arial" charset="0"/>
              </a:rPr>
              <a:t>Brasil: Proteção Social à População Idosa, 2016</a:t>
            </a:r>
          </a:p>
        </p:txBody>
      </p:sp>
      <p:sp>
        <p:nvSpPr>
          <p:cNvPr id="2105349" name="Rectangle 19"/>
          <p:cNvSpPr>
            <a:spLocks noChangeArrowheads="1"/>
          </p:cNvSpPr>
          <p:nvPr/>
        </p:nvSpPr>
        <p:spPr bwMode="auto">
          <a:xfrm>
            <a:off x="353437" y="5877272"/>
            <a:ext cx="1078312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pt-BR" altLang="pt-BR" sz="1000" dirty="0">
                <a:latin typeface="Arial" charset="0"/>
              </a:rPr>
              <a:t>Fonte: </a:t>
            </a:r>
            <a:r>
              <a:rPr lang="pt-BR" altLang="pt-BR" sz="1000" dirty="0" err="1">
                <a:latin typeface="Arial" charset="0"/>
              </a:rPr>
              <a:t>PNADc</a:t>
            </a:r>
            <a:r>
              <a:rPr lang="pt-BR" altLang="pt-BR" sz="1000" dirty="0">
                <a:latin typeface="Arial" charset="0"/>
              </a:rPr>
              <a:t>/IBGE – 2016. Elaboração: </a:t>
            </a:r>
            <a:r>
              <a:rPr lang="pt-BR" altLang="pt-BR" sz="1000" dirty="0" smtClean="0">
                <a:latin typeface="Arial" charset="0"/>
              </a:rPr>
              <a:t>SPREV/MF</a:t>
            </a:r>
            <a:r>
              <a:rPr lang="pt-BR" altLang="pt-BR" sz="1000" dirty="0">
                <a:latin typeface="Arial" charset="0"/>
              </a:rPr>
              <a:t>.</a:t>
            </a:r>
          </a:p>
          <a:p>
            <a:pPr algn="r"/>
            <a:r>
              <a:rPr lang="pt-BR" altLang="pt-BR" sz="1000" dirty="0">
                <a:latin typeface="Arial" charset="0"/>
              </a:rPr>
              <a:t>* Se refere à população idosa que recebe o Benefício Assistencial de Prestação Continuada – BPC-LOAS. Tende à subnotificação: esse público tende a se declarar como aposentado.</a:t>
            </a:r>
          </a:p>
          <a:p>
            <a:pPr algn="r"/>
            <a:r>
              <a:rPr lang="pt-BR" altLang="pt-BR" sz="1000" dirty="0">
                <a:latin typeface="Arial" charset="0"/>
              </a:rPr>
              <a:t>** Se refere à população idosa que ainda trabalha e contribui, sem receber benefício previdenciário ou assistencial.</a:t>
            </a:r>
            <a:endParaRPr lang="pt-BR" altLang="pt-BR" sz="900" i="1" dirty="0">
              <a:latin typeface="Arial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601276"/>
              </p:ext>
            </p:extLst>
          </p:nvPr>
        </p:nvGraphicFramePr>
        <p:xfrm>
          <a:off x="695399" y="2024391"/>
          <a:ext cx="10765345" cy="35648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853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136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96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136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966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1368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7966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4560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Categorias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Homens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Mulheres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560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- Beneficiários assistenciais*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404.058 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3,4%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671.530 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4,8%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1.075.588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4,2%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560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- Beneficiários previdenciários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9.924.716 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84,0%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12.622.209 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89,7%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22.546.925 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87,1%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560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 - Beneficiários assistenciais e previdenciários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10.923 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0,1%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31.764 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0,2%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42.687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0,2%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560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 - Contribuintes não beneficiários**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1.480.373 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12,5%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751.615 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5,3%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2.231.988 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8,6%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560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 - Pessoas idosas protegidas (A+B+C+D)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11.820.070 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88,2%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14.077.118 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81,8%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25.897.188 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84,6%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560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 - Pessoas idosas desprotegidas (G-E)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1.575.351 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11,8%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3.133.967 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18,2%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4.709.318 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15,4%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560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 - População idosa total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13.395.421 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17.211.085 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30.606.506 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88000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6370" name="Rectangle 2"/>
          <p:cNvSpPr>
            <a:spLocks noChangeArrowheads="1"/>
          </p:cNvSpPr>
          <p:nvPr/>
        </p:nvSpPr>
        <p:spPr bwMode="auto">
          <a:xfrm>
            <a:off x="1055440" y="908051"/>
            <a:ext cx="10081120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b="1" dirty="0">
                <a:latin typeface="Arial" charset="0"/>
              </a:rPr>
              <a:t>Proteção Social à População Idosa por UF, Brasil - 2016</a:t>
            </a:r>
            <a:endParaRPr lang="pt-BR" altLang="pt-BR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425239" y="6387843"/>
            <a:ext cx="852671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altLang="pt-BR" sz="1100" dirty="0"/>
              <a:t>Fonte: </a:t>
            </a:r>
            <a:r>
              <a:rPr lang="pt-BR" altLang="pt-BR" sz="1100" dirty="0" err="1"/>
              <a:t>PNADc</a:t>
            </a:r>
            <a:r>
              <a:rPr lang="pt-BR" altLang="pt-BR" sz="1100" dirty="0"/>
              <a:t>/IBGE – 2016.</a:t>
            </a:r>
          </a:p>
          <a:p>
            <a:pPr algn="r"/>
            <a:r>
              <a:rPr lang="pt-BR" altLang="pt-BR" sz="1100" dirty="0"/>
              <a:t>Elaboração: </a:t>
            </a:r>
            <a:r>
              <a:rPr lang="pt-BR" altLang="pt-BR" sz="1100" dirty="0" smtClean="0"/>
              <a:t>SPREV/MF</a:t>
            </a:r>
            <a:r>
              <a:rPr lang="pt-BR" altLang="pt-BR" sz="1100" dirty="0"/>
              <a:t>.</a:t>
            </a: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2776543"/>
              </p:ext>
            </p:extLst>
          </p:nvPr>
        </p:nvGraphicFramePr>
        <p:xfrm>
          <a:off x="1055440" y="2057400"/>
          <a:ext cx="10081120" cy="4179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80676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7634" name="Rectangle 1026"/>
          <p:cNvSpPr>
            <a:spLocks noChangeArrowheads="1"/>
          </p:cNvSpPr>
          <p:nvPr/>
        </p:nvSpPr>
        <p:spPr bwMode="auto">
          <a:xfrm>
            <a:off x="1055440" y="1988840"/>
            <a:ext cx="1008112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4400" b="1" dirty="0">
                <a:latin typeface="Arial" charset="0"/>
              </a:rPr>
              <a:t>2.2 Impactos dos Benefícios </a:t>
            </a:r>
            <a:r>
              <a:rPr lang="pt-BR" altLang="pt-BR" sz="4400" b="1" dirty="0" smtClean="0">
                <a:latin typeface="Arial" charset="0"/>
              </a:rPr>
              <a:t>Previdenciários e Assistenciais* </a:t>
            </a:r>
            <a:r>
              <a:rPr lang="pt-BR" altLang="pt-BR" sz="4400" b="1" dirty="0">
                <a:latin typeface="Arial" charset="0"/>
              </a:rPr>
              <a:t>sobre a Pobreza - Brasil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055440" y="5589240"/>
            <a:ext cx="100811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1000" b="1" i="1" dirty="0">
                <a:latin typeface="Arial" charset="0"/>
              </a:rPr>
              <a:t>* Levando-se em conta todas as pensões e aposentadorias previdenciárias e apenas os benefícios assistenciais permanentes, como os Benefícios de Prestação Continuada previstos na Lei Orgânica da Assistência Social – LOAS. </a:t>
            </a:r>
          </a:p>
        </p:txBody>
      </p:sp>
    </p:spTree>
    <p:extLst>
      <p:ext uri="{BB962C8B-B14F-4D97-AF65-F5344CB8AC3E}">
        <p14:creationId xmlns:p14="http://schemas.microsoft.com/office/powerpoint/2010/main" val="609706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6612" name="Rectangle 5"/>
          <p:cNvSpPr>
            <a:spLocks noChangeArrowheads="1"/>
          </p:cNvSpPr>
          <p:nvPr/>
        </p:nvSpPr>
        <p:spPr bwMode="auto">
          <a:xfrm>
            <a:off x="1055440" y="692696"/>
            <a:ext cx="10081120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altLang="pt-BR" b="1" dirty="0">
                <a:latin typeface="Arial" charset="0"/>
              </a:rPr>
              <a:t>Impactos dos benefícios previdenciários* e sociais** sobre o nível  de pobreza*** no Brasil - 2016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407369" y="5542205"/>
            <a:ext cx="10729191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altLang="pt-BR" sz="1100" dirty="0">
                <a:latin typeface="Arial" charset="0"/>
              </a:rPr>
              <a:t>Fonte: </a:t>
            </a:r>
            <a:r>
              <a:rPr lang="pt-BR" altLang="pt-BR" sz="1100" dirty="0" err="1">
                <a:latin typeface="Arial" charset="0"/>
              </a:rPr>
              <a:t>PNADc</a:t>
            </a:r>
            <a:r>
              <a:rPr lang="pt-BR" altLang="pt-BR" sz="1100" dirty="0">
                <a:latin typeface="Arial" charset="0"/>
              </a:rPr>
              <a:t>/IBGE – 2016.</a:t>
            </a:r>
          </a:p>
          <a:p>
            <a:r>
              <a:rPr lang="pt-BR" altLang="pt-BR" sz="1100" dirty="0">
                <a:latin typeface="Arial" charset="0"/>
              </a:rPr>
              <a:t>Elaboração: </a:t>
            </a:r>
            <a:r>
              <a:rPr lang="pt-BR" altLang="pt-BR" sz="1100" dirty="0" smtClean="0">
                <a:latin typeface="Arial" charset="0"/>
              </a:rPr>
              <a:t>SPREV/MF</a:t>
            </a:r>
            <a:r>
              <a:rPr lang="pt-BR" altLang="pt-BR" sz="1100" dirty="0">
                <a:latin typeface="Arial" charset="0"/>
              </a:rPr>
              <a:t>.</a:t>
            </a:r>
          </a:p>
          <a:p>
            <a:r>
              <a:rPr lang="pt-BR" altLang="pt-BR" sz="1100" i="1" dirty="0">
                <a:latin typeface="Arial" charset="0"/>
              </a:rPr>
              <a:t>* Linha de Pobreza = ½ salário mínimo per capita, ou R$ 440, em 2016.</a:t>
            </a:r>
          </a:p>
          <a:p>
            <a:r>
              <a:rPr lang="pt-BR" altLang="pt-BR" sz="1100" i="1" dirty="0">
                <a:latin typeface="Arial" charset="0"/>
              </a:rPr>
              <a:t>** Benefícios previdenciários: rendimentos de aposentadoria ou pensão de instituto de previdência federal (INSS), estadual, municipal, ou do governo federal (RPPS), estadual, municipal.</a:t>
            </a:r>
          </a:p>
          <a:p>
            <a:r>
              <a:rPr lang="pt-BR" altLang="pt-BR" sz="1100" i="1" dirty="0">
                <a:latin typeface="Arial" charset="0"/>
              </a:rPr>
              <a:t>*** Benefícios assistenciais: rendimentos do Benefício Assistencial de Prestação Continuada – </a:t>
            </a:r>
            <a:r>
              <a:rPr lang="pt-BR" altLang="pt-BR" sz="1100" i="1" dirty="0" smtClean="0">
                <a:latin typeface="Arial" charset="0"/>
              </a:rPr>
              <a:t>BPC-LOAS.</a:t>
            </a:r>
            <a:endParaRPr lang="pt-BR" altLang="pt-BR" sz="1100" i="1" dirty="0">
              <a:solidFill>
                <a:srgbClr val="FF0000"/>
              </a:solidFill>
              <a:latin typeface="Arial" charset="0"/>
            </a:endParaRPr>
          </a:p>
          <a:p>
            <a:pPr algn="r"/>
            <a:endParaRPr lang="pt-BR" altLang="pt-BR" sz="1000" dirty="0">
              <a:latin typeface="Arial" charset="0"/>
            </a:endParaRP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xmlns="" id="{E204E27C-4ADA-4437-B6F4-E5995050B3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976893"/>
              </p:ext>
            </p:extLst>
          </p:nvPr>
        </p:nvGraphicFramePr>
        <p:xfrm>
          <a:off x="767408" y="2420889"/>
          <a:ext cx="10369151" cy="2255250"/>
        </p:xfrm>
        <a:graphic>
          <a:graphicData uri="http://schemas.openxmlformats.org/drawingml/2006/table">
            <a:tbl>
              <a:tblPr/>
              <a:tblGrid>
                <a:gridCol w="2765830">
                  <a:extLst>
                    <a:ext uri="{9D8B030D-6E8A-4147-A177-3AD203B41FA5}">
                      <a16:colId xmlns:a16="http://schemas.microsoft.com/office/drawing/2014/main" xmlns="" val="2242277124"/>
                    </a:ext>
                  </a:extLst>
                </a:gridCol>
                <a:gridCol w="3264765">
                  <a:extLst>
                    <a:ext uri="{9D8B030D-6E8A-4147-A177-3AD203B41FA5}">
                      <a16:colId xmlns:a16="http://schemas.microsoft.com/office/drawing/2014/main" xmlns="" val="1796142663"/>
                    </a:ext>
                  </a:extLst>
                </a:gridCol>
                <a:gridCol w="2169278">
                  <a:extLst>
                    <a:ext uri="{9D8B030D-6E8A-4147-A177-3AD203B41FA5}">
                      <a16:colId xmlns:a16="http://schemas.microsoft.com/office/drawing/2014/main" xmlns="" val="385600553"/>
                    </a:ext>
                  </a:extLst>
                </a:gridCol>
                <a:gridCol w="2169278">
                  <a:extLst>
                    <a:ext uri="{9D8B030D-6E8A-4147-A177-3AD203B41FA5}">
                      <a16:colId xmlns:a16="http://schemas.microsoft.com/office/drawing/2014/main" xmlns="" val="2195678211"/>
                    </a:ext>
                  </a:extLst>
                </a:gridCol>
              </a:tblGrid>
              <a:tr h="28437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Descrição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Quantidade de Pessoas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 do 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7573745"/>
                  </a:ext>
                </a:extLst>
              </a:tr>
              <a:tr h="49272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População de Referência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205.511.402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27687132"/>
                  </a:ext>
                </a:extLst>
              </a:tr>
              <a:tr h="49272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Renda domiciliar per capita &lt; R$ 440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Incluindo benefícios (A)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62.708.176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53518670"/>
                  </a:ext>
                </a:extLst>
              </a:tr>
              <a:tr h="49272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Excluindo benefícios (B)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93.697.130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45,6%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93843879"/>
                  </a:ext>
                </a:extLst>
              </a:tr>
              <a:tr h="492720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Pessoas retiradas da pobreza por benefícios (B-A)	</a:t>
                      </a:r>
                    </a:p>
                    <a:p>
                      <a:pPr algn="l" fontAlgn="b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30.988.954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15,1%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754095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27022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35361" y="836712"/>
            <a:ext cx="11521280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altLang="pt-BR" b="1" dirty="0">
                <a:latin typeface="Arial" charset="0"/>
              </a:rPr>
              <a:t>Impactos dos benefícios previdenciários e assistenciais sobre a Taxa de Pobreza* no Brasil - 2016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055440" y="5805844"/>
            <a:ext cx="1008111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pt-BR" altLang="pt-BR" sz="1100" dirty="0">
                <a:latin typeface="Arial" charset="0"/>
              </a:rPr>
              <a:t>Fonte: </a:t>
            </a:r>
            <a:r>
              <a:rPr lang="pt-BR" altLang="pt-BR" sz="1100" dirty="0" err="1">
                <a:latin typeface="Arial" charset="0"/>
              </a:rPr>
              <a:t>PNADc</a:t>
            </a:r>
            <a:r>
              <a:rPr lang="pt-BR" altLang="pt-BR" sz="1100" dirty="0">
                <a:latin typeface="Arial" charset="0"/>
              </a:rPr>
              <a:t>/IBGE – 2016. / Elaboração: </a:t>
            </a:r>
            <a:r>
              <a:rPr lang="pt-BR" altLang="pt-BR" sz="1100" dirty="0" smtClean="0">
                <a:latin typeface="Arial" charset="0"/>
              </a:rPr>
              <a:t>SPREV/MF</a:t>
            </a:r>
            <a:r>
              <a:rPr lang="pt-BR" altLang="pt-BR" sz="1100" dirty="0">
                <a:latin typeface="Arial" charset="0"/>
              </a:rPr>
              <a:t>.</a:t>
            </a:r>
          </a:p>
          <a:p>
            <a:pPr algn="r"/>
            <a:r>
              <a:rPr lang="pt-BR" altLang="pt-BR" sz="1100" i="1" dirty="0">
                <a:latin typeface="Arial" charset="0"/>
              </a:rPr>
              <a:t>* Linha de Pobreza = ½ salário mínimo per capita, ou R$ 440, em 2016.</a:t>
            </a: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xmlns="" id="{00000000-0008-0000-12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6965809"/>
              </p:ext>
            </p:extLst>
          </p:nvPr>
        </p:nvGraphicFramePr>
        <p:xfrm>
          <a:off x="479376" y="1916832"/>
          <a:ext cx="11161240" cy="3936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551988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3781" name="Text Box 9"/>
          <p:cNvSpPr txBox="1">
            <a:spLocks noChangeArrowheads="1"/>
          </p:cNvSpPr>
          <p:nvPr/>
        </p:nvSpPr>
        <p:spPr bwMode="auto">
          <a:xfrm>
            <a:off x="72008" y="2191819"/>
            <a:ext cx="242359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pt-BR" altLang="pt-BR" sz="1200" b="1" i="1" dirty="0">
                <a:latin typeface="Arial" charset="0"/>
              </a:rPr>
              <a:t>Em todas as </a:t>
            </a:r>
            <a:r>
              <a:rPr lang="pt-BR" altLang="pt-BR" sz="1200" b="1" i="1" dirty="0" err="1">
                <a:latin typeface="Arial" charset="0"/>
              </a:rPr>
              <a:t>UFs</a:t>
            </a:r>
            <a:r>
              <a:rPr lang="pt-BR" altLang="pt-BR" sz="1200" b="1" i="1" dirty="0">
                <a:latin typeface="Arial" charset="0"/>
              </a:rPr>
              <a:t>, as transferências reduzem a proporção de pessoas vivendo abaixo da linha de pobreza. O espaço entre a linha vermelha e a verde representa o impacto dessas políticas sobre a Taxa de Pobreza.</a:t>
            </a:r>
          </a:p>
        </p:txBody>
      </p:sp>
      <p:sp>
        <p:nvSpPr>
          <p:cNvPr id="2123782" name="Line 13"/>
          <p:cNvSpPr>
            <a:spLocks noChangeShapeType="1"/>
          </p:cNvSpPr>
          <p:nvPr/>
        </p:nvSpPr>
        <p:spPr bwMode="auto">
          <a:xfrm>
            <a:off x="2319972" y="3068982"/>
            <a:ext cx="792088" cy="5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BR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055440" y="692696"/>
            <a:ext cx="10081120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altLang="pt-BR" b="1" dirty="0">
                <a:latin typeface="Arial" charset="0"/>
              </a:rPr>
              <a:t>Brasil: Taxa de Pobreza Observada e Estimada se não Houvesse Transferências, por UF - 2016</a:t>
            </a: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497333" y="5445224"/>
            <a:ext cx="1822639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pt-BR" altLang="pt-BR" sz="1050" dirty="0">
                <a:latin typeface="Arial" charset="0"/>
              </a:rPr>
              <a:t>Fonte: </a:t>
            </a:r>
            <a:r>
              <a:rPr lang="pt-BR" altLang="pt-BR" sz="1050" dirty="0" err="1">
                <a:latin typeface="Arial" charset="0"/>
              </a:rPr>
              <a:t>PNADc</a:t>
            </a:r>
            <a:r>
              <a:rPr lang="pt-BR" altLang="pt-BR" sz="1050" dirty="0">
                <a:latin typeface="Arial" charset="0"/>
              </a:rPr>
              <a:t>/IBGE – 2016.</a:t>
            </a:r>
          </a:p>
          <a:p>
            <a:pPr algn="r"/>
            <a:r>
              <a:rPr lang="pt-BR" altLang="pt-BR" sz="1050" dirty="0">
                <a:latin typeface="Arial" charset="0"/>
              </a:rPr>
              <a:t>Elaboração: </a:t>
            </a:r>
            <a:r>
              <a:rPr lang="pt-BR" altLang="pt-BR" sz="1050" dirty="0" smtClean="0">
                <a:latin typeface="Arial" charset="0"/>
              </a:rPr>
              <a:t>SPREV/MF</a:t>
            </a:r>
            <a:r>
              <a:rPr lang="pt-BR" altLang="pt-BR" sz="1050" dirty="0">
                <a:latin typeface="Arial" charset="0"/>
              </a:rPr>
              <a:t>.</a:t>
            </a:r>
          </a:p>
          <a:p>
            <a:pPr algn="r"/>
            <a:r>
              <a:rPr lang="pt-BR" altLang="pt-BR" sz="1050" i="1" dirty="0">
                <a:latin typeface="Arial" charset="0"/>
              </a:rPr>
              <a:t>* Linha de Pobreza = ½ salário mínimo per capita, ou R$ 440, em 2016.</a:t>
            </a:r>
            <a:endParaRPr lang="pt-BR" altLang="pt-BR" sz="900" dirty="0">
              <a:latin typeface="Arial" charset="0"/>
            </a:endParaRPr>
          </a:p>
        </p:txBody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xmlns="" id="{F5613066-442D-440A-8FB5-E3BEFBFA15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2112558"/>
              </p:ext>
            </p:extLst>
          </p:nvPr>
        </p:nvGraphicFramePr>
        <p:xfrm>
          <a:off x="2319972" y="1772816"/>
          <a:ext cx="6584340" cy="5085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BCB229F6-2082-478F-B81B-0340922E30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469153"/>
              </p:ext>
            </p:extLst>
          </p:nvPr>
        </p:nvGraphicFramePr>
        <p:xfrm>
          <a:off x="9768408" y="1808077"/>
          <a:ext cx="1980000" cy="5005299"/>
        </p:xfrm>
        <a:graphic>
          <a:graphicData uri="http://schemas.openxmlformats.org/drawingml/2006/table">
            <a:tbl>
              <a:tblPr/>
              <a:tblGrid>
                <a:gridCol w="344888">
                  <a:extLst>
                    <a:ext uri="{9D8B030D-6E8A-4147-A177-3AD203B41FA5}">
                      <a16:colId xmlns:a16="http://schemas.microsoft.com/office/drawing/2014/main" xmlns="" val="3800583690"/>
                    </a:ext>
                  </a:extLst>
                </a:gridCol>
                <a:gridCol w="817556">
                  <a:extLst>
                    <a:ext uri="{9D8B030D-6E8A-4147-A177-3AD203B41FA5}">
                      <a16:colId xmlns:a16="http://schemas.microsoft.com/office/drawing/2014/main" xmlns="" val="2942149388"/>
                    </a:ext>
                  </a:extLst>
                </a:gridCol>
                <a:gridCol w="817556">
                  <a:extLst>
                    <a:ext uri="{9D8B030D-6E8A-4147-A177-3AD203B41FA5}">
                      <a16:colId xmlns:a16="http://schemas.microsoft.com/office/drawing/2014/main" xmlns="" val="4134596007"/>
                    </a:ext>
                  </a:extLst>
                </a:gridCol>
              </a:tblGrid>
              <a:tr h="26812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Observada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Estimada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77100733"/>
                  </a:ext>
                </a:extLst>
              </a:tr>
              <a:tr h="17875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SP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16,2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26,6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11316831"/>
                  </a:ext>
                </a:extLst>
              </a:tr>
              <a:tr h="17062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12,1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27,4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98338046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RJ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17,4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29,9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1746600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18,3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31,8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42638542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16,3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34,0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02226164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MT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24,1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36,3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52436942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GO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24,9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37,0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64027811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21,6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38,1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58836163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25,5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42,7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66318739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28,2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43,7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0356429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30,5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45,6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13680849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MG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35,1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48,0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58046234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40,8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51,5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53285212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38,8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53,6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63407115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DF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49,7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57,8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00367362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42,0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61,8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01836056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RS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51,0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62,4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41664009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53,9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63,1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67167774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46,3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64,2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77148853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48,1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64,3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14115721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MS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52,3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64,5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16787010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PI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46,1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64,7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07161124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47,7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65,1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6073071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49,1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67,2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8011622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45,7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68,5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86909561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PB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54,0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71,7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35940257"/>
                  </a:ext>
                </a:extLst>
              </a:tr>
              <a:tr h="162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RN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60,6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76,7</a:t>
                      </a:r>
                    </a:p>
                  </a:txBody>
                  <a:tcPr marL="7684" marR="7684" marT="76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280169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5366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4984" y="6611779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altLang="pt-BR" sz="1000" dirty="0"/>
              <a:t>Fonte: </a:t>
            </a:r>
            <a:r>
              <a:rPr lang="pt-BR" altLang="pt-BR" sz="1000" dirty="0" smtClean="0"/>
              <a:t>Nota Técnica da PNAD </a:t>
            </a:r>
            <a:r>
              <a:rPr lang="pt-BR" altLang="pt-BR" sz="1000" dirty="0"/>
              <a:t>Contínua/IBGE – 2016. Elaboração: SPREV/MF</a:t>
            </a:r>
            <a:endParaRPr lang="es-ES_tradnl" sz="1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4" y="759057"/>
            <a:ext cx="12187016" cy="5852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806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2274" name="Rectangle 1026"/>
          <p:cNvSpPr>
            <a:spLocks noChangeArrowheads="1"/>
          </p:cNvSpPr>
          <p:nvPr/>
        </p:nvSpPr>
        <p:spPr bwMode="auto">
          <a:xfrm>
            <a:off x="1055440" y="1988840"/>
            <a:ext cx="10081120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4400" b="1" dirty="0">
                <a:latin typeface="Arial" charset="0"/>
              </a:rPr>
              <a:t>1. Indicadores de Proteção Social (Previdência e Assistência Social), Brasil - 2016</a:t>
            </a:r>
          </a:p>
        </p:txBody>
      </p:sp>
    </p:spTree>
    <p:extLst>
      <p:ext uri="{BB962C8B-B14F-4D97-AF65-F5344CB8AC3E}">
        <p14:creationId xmlns:p14="http://schemas.microsoft.com/office/powerpoint/2010/main" val="4055484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3298" name="Rectangle 2"/>
          <p:cNvSpPr>
            <a:spLocks noChangeArrowheads="1"/>
          </p:cNvSpPr>
          <p:nvPr/>
        </p:nvSpPr>
        <p:spPr bwMode="auto">
          <a:xfrm>
            <a:off x="1055440" y="1993404"/>
            <a:ext cx="10081120" cy="2871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4400" b="1" dirty="0">
                <a:latin typeface="Arial" charset="0"/>
              </a:rPr>
              <a:t>1.1 Proteção Social da População Ocupada com entre 16 e 59 anos, Brasil - 2016</a:t>
            </a:r>
          </a:p>
        </p:txBody>
      </p:sp>
    </p:spTree>
    <p:extLst>
      <p:ext uri="{BB962C8B-B14F-4D97-AF65-F5344CB8AC3E}">
        <p14:creationId xmlns:p14="http://schemas.microsoft.com/office/powerpoint/2010/main" val="1837737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tângulo de cantos arredondados 53"/>
          <p:cNvSpPr/>
          <p:nvPr/>
        </p:nvSpPr>
        <p:spPr>
          <a:xfrm>
            <a:off x="626670" y="2780928"/>
            <a:ext cx="3941252" cy="394241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04322" name="Rectangle 1806"/>
          <p:cNvSpPr>
            <a:spLocks noChangeArrowheads="1"/>
          </p:cNvSpPr>
          <p:nvPr/>
        </p:nvSpPr>
        <p:spPr bwMode="auto">
          <a:xfrm>
            <a:off x="17620" y="668000"/>
            <a:ext cx="12174380" cy="1325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t-BR" altLang="pt-BR" b="1" dirty="0">
                <a:latin typeface="Arial" charset="0"/>
                <a:cs typeface="Times New Roman" pitchFamily="18" charset="0"/>
              </a:rPr>
              <a:t>Panorama da Proteção Social da População Ocupada com entre 16 e 59 anos, Brasil - 2016</a:t>
            </a:r>
            <a:endParaRPr lang="pt-BR" altLang="pt-BR" b="1" dirty="0">
              <a:solidFill>
                <a:srgbClr val="3333CC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2104323" name="Text Box 1807"/>
          <p:cNvSpPr txBox="1">
            <a:spLocks noChangeArrowheads="1"/>
          </p:cNvSpPr>
          <p:nvPr/>
        </p:nvSpPr>
        <p:spPr bwMode="auto">
          <a:xfrm>
            <a:off x="8874437" y="5621157"/>
            <a:ext cx="2982203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pt-BR" altLang="pt-B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Fonte: Micro dados PNAD Contínua 2016 / Elaboração: </a:t>
            </a:r>
            <a:r>
              <a:rPr lang="pt-BR" altLang="pt-BR" sz="1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SPREV/MF</a:t>
            </a:r>
            <a:r>
              <a:rPr lang="pt-BR" altLang="pt-B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r"/>
            <a:r>
              <a:rPr lang="pt-BR" altLang="pt-B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Notas:</a:t>
            </a:r>
          </a:p>
          <a:p>
            <a:pPr algn="r"/>
            <a:r>
              <a:rPr lang="pt-BR" altLang="pt-B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altLang="pt-BR" sz="10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pt-BR" altLang="pt-B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 PNAD Contínua essas pessoas se autodeclaram não contribuintes.</a:t>
            </a:r>
          </a:p>
          <a:p>
            <a:pPr algn="r"/>
            <a:r>
              <a:rPr lang="pt-BR" altLang="pt-BR" sz="10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2</a:t>
            </a:r>
            <a:r>
              <a:rPr lang="pt-BR" altLang="pt-B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Inclui 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896.959</a:t>
            </a:r>
            <a:r>
              <a:rPr lang="pt-BR" altLang="pt-BR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desprotegidos com rendimento ignorado.</a:t>
            </a:r>
          </a:p>
        </p:txBody>
      </p:sp>
      <p:sp>
        <p:nvSpPr>
          <p:cNvPr id="2104325" name="AutoShape 1809"/>
          <p:cNvSpPr>
            <a:spLocks noChangeArrowheads="1"/>
          </p:cNvSpPr>
          <p:nvPr/>
        </p:nvSpPr>
        <p:spPr bwMode="auto">
          <a:xfrm>
            <a:off x="1008269" y="3933056"/>
            <a:ext cx="3206018" cy="916857"/>
          </a:xfrm>
          <a:prstGeom prst="cube">
            <a:avLst>
              <a:gd name="adj" fmla="val 25000"/>
            </a:avLst>
          </a:prstGeom>
          <a:solidFill>
            <a:srgbClr val="1D7125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CONTRIBUINTES dos Regimes </a:t>
            </a:r>
          </a:p>
          <a:p>
            <a:pPr algn="ctr" eaLnBrk="1" hangingPunct="1"/>
            <a:r>
              <a:rPr lang="pt-BR" alt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Próprios Militar e  Estatutário: </a:t>
            </a:r>
          </a:p>
          <a:p>
            <a:pPr algn="ctr" eaLnBrk="1" hangingPunct="1"/>
            <a:r>
              <a:rPr lang="pt-BR" alt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7.406.439 milhões </a:t>
            </a:r>
          </a:p>
        </p:txBody>
      </p:sp>
      <p:sp>
        <p:nvSpPr>
          <p:cNvPr id="2104326" name="AutoShape 1810"/>
          <p:cNvSpPr>
            <a:spLocks noChangeArrowheads="1"/>
          </p:cNvSpPr>
          <p:nvPr/>
        </p:nvSpPr>
        <p:spPr bwMode="auto">
          <a:xfrm>
            <a:off x="1003971" y="2996952"/>
            <a:ext cx="3206018" cy="916857"/>
          </a:xfrm>
          <a:prstGeom prst="cube">
            <a:avLst>
              <a:gd name="adj" fmla="val 25000"/>
            </a:avLst>
          </a:prstGeom>
          <a:solidFill>
            <a:srgbClr val="1D7125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CONTRIBUINTES do Regime Geral</a:t>
            </a:r>
          </a:p>
          <a:p>
            <a:pPr algn="ctr" eaLnBrk="1" hangingPunct="1"/>
            <a:r>
              <a:rPr lang="pt-BR" alt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Previdência Social – RGPS: </a:t>
            </a:r>
          </a:p>
          <a:p>
            <a:pPr algn="ctr" eaLnBrk="1" hangingPunct="1"/>
            <a:r>
              <a:rPr lang="pt-BR" alt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48.978.256</a:t>
            </a:r>
          </a:p>
        </p:txBody>
      </p:sp>
      <p:sp>
        <p:nvSpPr>
          <p:cNvPr id="2104327" name="AutoShape 1811"/>
          <p:cNvSpPr>
            <a:spLocks noChangeArrowheads="1"/>
          </p:cNvSpPr>
          <p:nvPr/>
        </p:nvSpPr>
        <p:spPr bwMode="auto">
          <a:xfrm>
            <a:off x="1003310" y="4869160"/>
            <a:ext cx="3206018" cy="916857"/>
          </a:xfrm>
          <a:prstGeom prst="cube">
            <a:avLst>
              <a:gd name="adj" fmla="val 25000"/>
            </a:avLst>
          </a:prstGeom>
          <a:solidFill>
            <a:srgbClr val="1D7125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SEGURADOS ESPECIAIS</a:t>
            </a:r>
            <a:r>
              <a:rPr lang="pt-BR" altLang="pt-BR" sz="14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pt-BR" alt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</a:p>
          <a:p>
            <a:pPr algn="ctr" eaLnBrk="1" hangingPunct="1"/>
            <a:r>
              <a:rPr lang="pt-BR" alt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Regime Geral:</a:t>
            </a:r>
          </a:p>
          <a:p>
            <a:pPr algn="ctr" eaLnBrk="1" hangingPunct="1"/>
            <a:r>
              <a:rPr lang="pt-BR" alt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2.905.544</a:t>
            </a:r>
          </a:p>
        </p:txBody>
      </p:sp>
      <p:sp>
        <p:nvSpPr>
          <p:cNvPr id="2104328" name="AutoShape 1812"/>
          <p:cNvSpPr>
            <a:spLocks noChangeArrowheads="1"/>
          </p:cNvSpPr>
          <p:nvPr/>
        </p:nvSpPr>
        <p:spPr bwMode="auto">
          <a:xfrm>
            <a:off x="1009141" y="5825803"/>
            <a:ext cx="3302166" cy="812860"/>
          </a:xfrm>
          <a:prstGeom prst="cube">
            <a:avLst>
              <a:gd name="adj" fmla="val 25000"/>
            </a:avLst>
          </a:prstGeom>
          <a:solidFill>
            <a:srgbClr val="7030A0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endParaRPr lang="pt-BR" altLang="pt-BR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pt-BR" alt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NÃO CONTRIBUINTES: </a:t>
            </a:r>
          </a:p>
          <a:p>
            <a:pPr algn="ctr" eaLnBrk="1" hangingPunct="1"/>
            <a:r>
              <a:rPr 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26.732.819</a:t>
            </a:r>
            <a:endParaRPr lang="pt-BR" altLang="pt-BR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/>
            <a:endParaRPr lang="pt-BR" altLang="pt-BR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AutoShape 1810"/>
          <p:cNvSpPr>
            <a:spLocks noChangeArrowheads="1"/>
          </p:cNvSpPr>
          <p:nvPr/>
        </p:nvSpPr>
        <p:spPr bwMode="auto">
          <a:xfrm>
            <a:off x="5557428" y="3020101"/>
            <a:ext cx="2664258" cy="844789"/>
          </a:xfrm>
          <a:prstGeom prst="cube">
            <a:avLst>
              <a:gd name="adj" fmla="val 25000"/>
            </a:avLst>
          </a:prstGeom>
          <a:solidFill>
            <a:srgbClr val="1D7125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BENEFICIÁRIOS ESPECIAIS:</a:t>
            </a:r>
          </a:p>
          <a:p>
            <a:pPr algn="ctr" eaLnBrk="1" hangingPunct="1"/>
            <a:r>
              <a:rPr lang="pt-BR" alt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708.321</a:t>
            </a:r>
          </a:p>
        </p:txBody>
      </p:sp>
      <p:sp>
        <p:nvSpPr>
          <p:cNvPr id="42" name="AutoShape 1810"/>
          <p:cNvSpPr>
            <a:spLocks noChangeArrowheads="1"/>
          </p:cNvSpPr>
          <p:nvPr/>
        </p:nvSpPr>
        <p:spPr bwMode="auto">
          <a:xfrm>
            <a:off x="5442454" y="4147420"/>
            <a:ext cx="2829015" cy="1100429"/>
          </a:xfrm>
          <a:prstGeom prst="cube">
            <a:avLst>
              <a:gd name="adj" fmla="val 25000"/>
            </a:avLst>
          </a:prstGeom>
          <a:solidFill>
            <a:srgbClr val="7030A0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SOCIALMENTE </a:t>
            </a:r>
          </a:p>
          <a:p>
            <a:pPr algn="ctr" eaLnBrk="1" hangingPunct="1"/>
            <a:r>
              <a:rPr lang="pt-BR" alt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DESPROTEGIDOS</a:t>
            </a:r>
            <a:r>
              <a:rPr lang="pt-BR" altLang="pt-BR" sz="14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pt-BR" alt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eaLnBrk="1" hangingPunct="1"/>
            <a:r>
              <a:rPr lang="pt-BR" alt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23.118.953 (27,8%)</a:t>
            </a:r>
            <a:endParaRPr lang="pt-BR" altLang="pt-BR" sz="1400" b="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AutoShape 1810"/>
          <p:cNvSpPr>
            <a:spLocks noChangeArrowheads="1"/>
          </p:cNvSpPr>
          <p:nvPr/>
        </p:nvSpPr>
        <p:spPr bwMode="auto">
          <a:xfrm>
            <a:off x="4727848" y="5653705"/>
            <a:ext cx="1944373" cy="1159671"/>
          </a:xfrm>
          <a:prstGeom prst="cube">
            <a:avLst>
              <a:gd name="adj" fmla="val 25000"/>
            </a:avLst>
          </a:prstGeom>
          <a:solidFill>
            <a:srgbClr val="7030A0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1 Salário Mínimo </a:t>
            </a:r>
          </a:p>
          <a:p>
            <a:pPr algn="ctr" eaLnBrk="1" hangingPunct="1"/>
            <a:r>
              <a:rPr lang="pt-BR" alt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11.017.300</a:t>
            </a:r>
          </a:p>
        </p:txBody>
      </p:sp>
      <p:sp>
        <p:nvSpPr>
          <p:cNvPr id="44" name="AutoShape 1810"/>
          <p:cNvSpPr>
            <a:spLocks noChangeArrowheads="1"/>
          </p:cNvSpPr>
          <p:nvPr/>
        </p:nvSpPr>
        <p:spPr bwMode="auto">
          <a:xfrm>
            <a:off x="6744229" y="5621157"/>
            <a:ext cx="2052486" cy="1192219"/>
          </a:xfrm>
          <a:prstGeom prst="cube">
            <a:avLst>
              <a:gd name="adj" fmla="val 25000"/>
            </a:avLst>
          </a:prstGeom>
          <a:solidFill>
            <a:srgbClr val="7030A0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pt-BR" alt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Igual ou maior que 1 </a:t>
            </a:r>
          </a:p>
          <a:p>
            <a:pPr algn="ctr" eaLnBrk="1" hangingPunct="1"/>
            <a:r>
              <a:rPr lang="pt-BR" alt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Salário Mínimo: </a:t>
            </a:r>
          </a:p>
          <a:p>
            <a:pPr algn="ctr" eaLnBrk="1" hangingPunct="1"/>
            <a:r>
              <a:rPr lang="pt-B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11.204.695</a:t>
            </a:r>
            <a:endParaRPr lang="pt-BR" altLang="pt-BR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Conector de seta reta 31"/>
          <p:cNvCxnSpPr>
            <a:stCxn id="2104328" idx="5"/>
            <a:endCxn id="41" idx="2"/>
          </p:cNvCxnSpPr>
          <p:nvPr/>
        </p:nvCxnSpPr>
        <p:spPr>
          <a:xfrm flipV="1">
            <a:off x="4311307" y="3548094"/>
            <a:ext cx="1246121" cy="2582532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de seta reta 44"/>
          <p:cNvCxnSpPr>
            <a:stCxn id="42" idx="3"/>
            <a:endCxn id="44" idx="0"/>
          </p:cNvCxnSpPr>
          <p:nvPr/>
        </p:nvCxnSpPr>
        <p:spPr>
          <a:xfrm>
            <a:off x="6719408" y="5247849"/>
            <a:ext cx="1200091" cy="3733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de seta reta 46"/>
          <p:cNvCxnSpPr>
            <a:stCxn id="42" idx="3"/>
            <a:endCxn id="43" idx="0"/>
          </p:cNvCxnSpPr>
          <p:nvPr/>
        </p:nvCxnSpPr>
        <p:spPr>
          <a:xfrm flipH="1">
            <a:off x="5844993" y="5247849"/>
            <a:ext cx="874415" cy="4058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Conector de seta reta 182"/>
          <p:cNvCxnSpPr>
            <a:stCxn id="2104328" idx="5"/>
          </p:cNvCxnSpPr>
          <p:nvPr/>
        </p:nvCxnSpPr>
        <p:spPr>
          <a:xfrm flipV="1">
            <a:off x="4311307" y="4823084"/>
            <a:ext cx="1133819" cy="1307542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ector reto 124"/>
          <p:cNvCxnSpPr/>
          <p:nvPr/>
        </p:nvCxnSpPr>
        <p:spPr>
          <a:xfrm flipH="1">
            <a:off x="891976" y="2902735"/>
            <a:ext cx="8694" cy="2901696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ector reto 132"/>
          <p:cNvCxnSpPr/>
          <p:nvPr/>
        </p:nvCxnSpPr>
        <p:spPr>
          <a:xfrm>
            <a:off x="891822" y="2916843"/>
            <a:ext cx="9416750" cy="8101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ector reto 135"/>
          <p:cNvCxnSpPr/>
          <p:nvPr/>
        </p:nvCxnSpPr>
        <p:spPr>
          <a:xfrm flipV="1">
            <a:off x="891822" y="5803273"/>
            <a:ext cx="3497269" cy="2253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ector reto 137"/>
          <p:cNvCxnSpPr/>
          <p:nvPr/>
        </p:nvCxnSpPr>
        <p:spPr>
          <a:xfrm>
            <a:off x="4510640" y="3738356"/>
            <a:ext cx="19" cy="4621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ector de seta reta 160"/>
          <p:cNvCxnSpPr>
            <a:endCxn id="52" idx="0"/>
          </p:cNvCxnSpPr>
          <p:nvPr/>
        </p:nvCxnSpPr>
        <p:spPr>
          <a:xfrm flipH="1">
            <a:off x="10314817" y="2910838"/>
            <a:ext cx="9667" cy="1255183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4388" name="Retângulo de cantos arredondados 2104387"/>
          <p:cNvSpPr/>
          <p:nvPr/>
        </p:nvSpPr>
        <p:spPr>
          <a:xfrm>
            <a:off x="17620" y="1993670"/>
            <a:ext cx="4965275" cy="55909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spcBef>
                <a:spcPct val="50000"/>
              </a:spcBef>
            </a:pPr>
            <a:r>
              <a:rPr lang="pt-BR" altLang="pt-BR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POPULAÇÃO OCUPADA DE 16 A 59 ANOS: 83.117.514</a:t>
            </a:r>
          </a:p>
        </p:txBody>
      </p:sp>
      <p:sp>
        <p:nvSpPr>
          <p:cNvPr id="2104415" name="Seta para cima e para baixo 2104414"/>
          <p:cNvSpPr/>
          <p:nvPr/>
        </p:nvSpPr>
        <p:spPr>
          <a:xfrm>
            <a:off x="2423592" y="2566141"/>
            <a:ext cx="144016" cy="250481"/>
          </a:xfrm>
          <a:prstGeom prst="upDownArrow">
            <a:avLst/>
          </a:prstGeom>
          <a:solidFill>
            <a:schemeClr val="tx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104438" name="Conector reto 2104437"/>
          <p:cNvCxnSpPr/>
          <p:nvPr/>
        </p:nvCxnSpPr>
        <p:spPr>
          <a:xfrm>
            <a:off x="4329981" y="2902735"/>
            <a:ext cx="29620" cy="2887161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AutoShape 1810"/>
          <p:cNvSpPr>
            <a:spLocks noChangeArrowheads="1"/>
          </p:cNvSpPr>
          <p:nvPr/>
        </p:nvSpPr>
        <p:spPr bwMode="auto">
          <a:xfrm>
            <a:off x="8857926" y="4166021"/>
            <a:ext cx="2638674" cy="1100429"/>
          </a:xfrm>
          <a:prstGeom prst="cube">
            <a:avLst>
              <a:gd name="adj" fmla="val 25000"/>
            </a:avLst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SOCIALMENTE </a:t>
            </a:r>
          </a:p>
          <a:p>
            <a:pPr algn="ctr" eaLnBrk="1" hangingPunct="1"/>
            <a:r>
              <a:rPr lang="pt-BR" alt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PROTEGIDOS </a:t>
            </a:r>
          </a:p>
          <a:p>
            <a:pPr algn="ctr" eaLnBrk="1" hangingPunct="1"/>
            <a:r>
              <a:rPr lang="pt-BR" altLang="pt-B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59.998.560  (72,2%)</a:t>
            </a:r>
            <a:endParaRPr lang="pt-BR" altLang="pt-BR" sz="1400" b="1" baseline="30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0" name="Conector de seta reta 69"/>
          <p:cNvCxnSpPr>
            <a:stCxn id="41" idx="5"/>
          </p:cNvCxnSpPr>
          <p:nvPr/>
        </p:nvCxnSpPr>
        <p:spPr>
          <a:xfrm>
            <a:off x="8221686" y="3336897"/>
            <a:ext cx="2097964" cy="2570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4527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5346" name="Rectangle 16"/>
          <p:cNvSpPr>
            <a:spLocks noChangeArrowheads="1"/>
          </p:cNvSpPr>
          <p:nvPr/>
        </p:nvSpPr>
        <p:spPr bwMode="auto">
          <a:xfrm>
            <a:off x="371513" y="764704"/>
            <a:ext cx="11089232" cy="124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b="1" dirty="0">
                <a:latin typeface="Arial" charset="0"/>
              </a:rPr>
              <a:t>Proteção Social da População Ocupada com entre 16 e 59 anos*, por sexo, Brasil – 2016</a:t>
            </a:r>
            <a:endParaRPr lang="pt-BR" altLang="pt-BR" sz="1600" b="1" i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2105349" name="Rectangle 19"/>
          <p:cNvSpPr>
            <a:spLocks noChangeArrowheads="1"/>
          </p:cNvSpPr>
          <p:nvPr/>
        </p:nvSpPr>
        <p:spPr bwMode="auto">
          <a:xfrm>
            <a:off x="371513" y="5942042"/>
            <a:ext cx="1148512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pt-BR" altLang="pt-BR" sz="1000" dirty="0">
                <a:latin typeface="Arial" charset="0"/>
              </a:rPr>
              <a:t>Fonte: PNAD Contínua/IBGE – 2016. Elaboração: </a:t>
            </a:r>
            <a:r>
              <a:rPr lang="pt-BR" altLang="pt-BR" sz="1000" dirty="0" smtClean="0">
                <a:latin typeface="Arial" charset="0"/>
              </a:rPr>
              <a:t>SPREV/MF</a:t>
            </a:r>
            <a:r>
              <a:rPr lang="pt-BR" altLang="pt-BR" sz="1000" dirty="0">
                <a:latin typeface="Arial" charset="0"/>
              </a:rPr>
              <a:t>.</a:t>
            </a:r>
          </a:p>
          <a:p>
            <a:pPr algn="r"/>
            <a:r>
              <a:rPr lang="pt-BR" altLang="pt-BR" sz="1000" dirty="0">
                <a:latin typeface="Arial" charset="0"/>
              </a:rPr>
              <a:t>* Moradores da zona rural dedicados a atividades agrícolas, nas seguintes posições na ocupação: sem carteira, conta própria, produção para próprio consumo, construção para próprio uso e não remunerados, respeitada a idade entre 16 e 59 anos.</a:t>
            </a:r>
          </a:p>
          <a:p>
            <a:pPr algn="r"/>
            <a:r>
              <a:rPr lang="pt-BR" altLang="pt-BR" sz="1000" dirty="0">
                <a:latin typeface="Arial" charset="0"/>
              </a:rPr>
              <a:t>** Trabalhadores ocupados (excluídos os segurados especiais) que, apesar de não contribuintes, recebem benefício previdenciário: BPC, aposentadoria, pensão, licença paternidade ou maternidade ou licença saúde</a:t>
            </a:r>
            <a:r>
              <a:rPr lang="pt-BR" altLang="pt-BR" sz="900" i="1" dirty="0">
                <a:latin typeface="Arial" charset="0"/>
              </a:rPr>
              <a:t>.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41993"/>
              </p:ext>
            </p:extLst>
          </p:nvPr>
        </p:nvGraphicFramePr>
        <p:xfrm>
          <a:off x="371515" y="2014092"/>
          <a:ext cx="11485125" cy="39279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862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58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404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2586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404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2586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4042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9282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Categorias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Homens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Mulheres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292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- Contribuintes RGPS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27.793.487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21.184.769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48.978.256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292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- Contribuintes RPPS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3.229.452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4.176.987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7.406.439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292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B1 - Militares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758.275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65.033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823.308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292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B2 - Estatutarios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2.471.177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4.111.955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6.583.132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292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 - Segurados Especiais*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1.985.148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920.396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2.905.544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292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 - Beneficiários não contribuintes**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293.022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415.299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708.321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292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 - Trabalhadores Protegidos (A+B+C+D)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33.301.109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71,1%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26.697.451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73,6%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59.998.560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72,2%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292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 - População Ocupada Total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46.850.846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36.266.668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83.117.514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292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 - Trabalhadores Desprotegidos (F-E)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13.549.737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9.569.216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23.118.953 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0292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Rendimento inferior a 1 salário mínimo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5.469.261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40,4%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5.548.039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58,0%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11.017.300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47,7%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0292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Rendimento igual ou superior a 1 salário mínimo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7.801.137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57,6%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3.403.558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35,6%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11.204.695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48,5%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0292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Rendimento ignorado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279.339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617.620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6,5%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896.959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3,9%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2707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6370" name="Rectangle 2"/>
          <p:cNvSpPr>
            <a:spLocks noChangeArrowheads="1"/>
          </p:cNvSpPr>
          <p:nvPr/>
        </p:nvSpPr>
        <p:spPr bwMode="auto">
          <a:xfrm>
            <a:off x="1055440" y="908051"/>
            <a:ext cx="10081120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b="1" dirty="0">
                <a:latin typeface="Arial" charset="0"/>
              </a:rPr>
              <a:t>Proteção Social da População Ocupada com entre 16 e 59 anos, por UF, Brasil – 2016 (%)</a:t>
            </a:r>
            <a:endParaRPr lang="pt-BR" altLang="pt-BR" b="1" dirty="0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9643598"/>
              </p:ext>
            </p:extLst>
          </p:nvPr>
        </p:nvGraphicFramePr>
        <p:xfrm>
          <a:off x="335360" y="1624014"/>
          <a:ext cx="11593288" cy="477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tângulo 4"/>
          <p:cNvSpPr/>
          <p:nvPr/>
        </p:nvSpPr>
        <p:spPr>
          <a:xfrm>
            <a:off x="3425239" y="6387843"/>
            <a:ext cx="852671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altLang="pt-BR" sz="1100" dirty="0"/>
              <a:t>Fonte: PNAD Contínua/IBGE – 2016 / Elaboração: </a:t>
            </a:r>
            <a:r>
              <a:rPr lang="pt-BR" altLang="pt-BR" sz="1100" dirty="0" smtClean="0"/>
              <a:t>SPREV/MF</a:t>
            </a:r>
            <a:r>
              <a:rPr lang="pt-BR" altLang="pt-BR" sz="11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15341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7608168" y="5877272"/>
            <a:ext cx="432047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altLang="pt-BR" sz="1100" dirty="0"/>
              <a:t>Fonte: </a:t>
            </a:r>
            <a:r>
              <a:rPr lang="pt-BR" altLang="pt-BR" sz="1100" dirty="0" err="1"/>
              <a:t>PNADc</a:t>
            </a:r>
            <a:r>
              <a:rPr lang="pt-BR" altLang="pt-BR" sz="1100" dirty="0"/>
              <a:t>/IBGE – 2016.</a:t>
            </a:r>
          </a:p>
          <a:p>
            <a:pPr algn="r"/>
            <a:r>
              <a:rPr lang="pt-BR" altLang="pt-BR" sz="1100" dirty="0"/>
              <a:t>Elaboração: </a:t>
            </a:r>
            <a:r>
              <a:rPr lang="pt-BR" altLang="pt-BR" sz="1100" dirty="0" smtClean="0"/>
              <a:t>SPREV/MF</a:t>
            </a:r>
            <a:r>
              <a:rPr lang="pt-BR" altLang="pt-BR" sz="1100" dirty="0"/>
              <a:t>.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xmlns="" id="{C88F433C-C9C3-4D4C-AC45-06C9AE599A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5440" y="692697"/>
            <a:ext cx="10081120" cy="931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pt-BR" altLang="pt-BR" b="1" dirty="0">
                <a:latin typeface="Arial" charset="0"/>
              </a:rPr>
              <a:t>Proteção Social da População Ocupada com entre 16 e 59 anos, por UF, Brasil – 2016 (%)</a:t>
            </a:r>
            <a:endParaRPr lang="pt-BR" altLang="pt-BR" b="1" dirty="0">
              <a:solidFill>
                <a:srgbClr val="3333CC"/>
              </a:solidFill>
              <a:latin typeface="Arial" charset="0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xmlns="" id="{5EBAE873-864C-45B5-88CE-42C163F145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1905" y="1916832"/>
            <a:ext cx="4888189" cy="465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483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Azul Quente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9875</TotalTime>
  <Words>1826</Words>
  <Application>Microsoft Office PowerPoint</Application>
  <PresentationFormat>Personalizar</PresentationFormat>
  <Paragraphs>504</Paragraphs>
  <Slides>28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29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Demografia</dc:title>
  <dc:creator>46163212134</dc:creator>
  <cp:lastModifiedBy>Silvana do Socorro Machado Rodrigues - MPS</cp:lastModifiedBy>
  <cp:revision>486</cp:revision>
  <cp:lastPrinted>2016-12-14T18:45:26Z</cp:lastPrinted>
  <dcterms:created xsi:type="dcterms:W3CDTF">2016-02-12T16:57:42Z</dcterms:created>
  <dcterms:modified xsi:type="dcterms:W3CDTF">2018-05-23T21:05:52Z</dcterms:modified>
</cp:coreProperties>
</file>